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9"/>
  </p:notesMasterIdLst>
  <p:handoutMasterIdLst>
    <p:handoutMasterId r:id="rId60"/>
  </p:handoutMasterIdLst>
  <p:sldIdLst>
    <p:sldId id="259" r:id="rId3"/>
    <p:sldId id="331" r:id="rId4"/>
    <p:sldId id="264" r:id="rId5"/>
    <p:sldId id="278" r:id="rId6"/>
    <p:sldId id="297" r:id="rId7"/>
    <p:sldId id="272" r:id="rId8"/>
    <p:sldId id="298" r:id="rId9"/>
    <p:sldId id="275" r:id="rId10"/>
    <p:sldId id="273"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9" r:id="rId26"/>
    <p:sldId id="309" r:id="rId27"/>
    <p:sldId id="301" r:id="rId28"/>
    <p:sldId id="302" r:id="rId29"/>
    <p:sldId id="303" r:id="rId30"/>
    <p:sldId id="308" r:id="rId31"/>
    <p:sldId id="311" r:id="rId32"/>
    <p:sldId id="312" r:id="rId33"/>
    <p:sldId id="277" r:id="rId34"/>
    <p:sldId id="306" r:id="rId35"/>
    <p:sldId id="294" r:id="rId36"/>
    <p:sldId id="295" r:id="rId37"/>
    <p:sldId id="296" r:id="rId38"/>
    <p:sldId id="304" r:id="rId39"/>
    <p:sldId id="307" r:id="rId40"/>
    <p:sldId id="328" r:id="rId41"/>
    <p:sldId id="329" r:id="rId42"/>
    <p:sldId id="313" r:id="rId43"/>
    <p:sldId id="314" r:id="rId44"/>
    <p:sldId id="315" r:id="rId45"/>
    <p:sldId id="317" r:id="rId46"/>
    <p:sldId id="318" r:id="rId47"/>
    <p:sldId id="319" r:id="rId48"/>
    <p:sldId id="316" r:id="rId49"/>
    <p:sldId id="320" r:id="rId50"/>
    <p:sldId id="321" r:id="rId51"/>
    <p:sldId id="322" r:id="rId52"/>
    <p:sldId id="324" r:id="rId53"/>
    <p:sldId id="327" r:id="rId54"/>
    <p:sldId id="330" r:id="rId55"/>
    <p:sldId id="323" r:id="rId56"/>
    <p:sldId id="333" r:id="rId57"/>
    <p:sldId id="33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7333"/>
    <a:srgbClr val="FF66CC"/>
    <a:srgbClr val="B6B9BE"/>
    <a:srgbClr val="8B419A"/>
    <a:srgbClr val="F23B48"/>
    <a:srgbClr val="F13B48"/>
    <a:srgbClr val="01B2D4"/>
    <a:srgbClr val="02B2D4"/>
    <a:srgbClr val="70AD47"/>
    <a:srgbClr val="04B1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11" autoAdjust="0"/>
    <p:restoredTop sz="94660"/>
  </p:normalViewPr>
  <p:slideViewPr>
    <p:cSldViewPr snapToGrid="0">
      <p:cViewPr varScale="1">
        <p:scale>
          <a:sx n="101" d="100"/>
          <a:sy n="101" d="100"/>
        </p:scale>
        <p:origin x="-114" y="-24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66D3EE60-DE92-4CF4-AB13-8368EFD5F30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FDBEF1C3-77D5-4592-BCCD-A29F11610DB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35ED93-12DF-4A2E-BB95-1F146AF62A1C}" type="datetimeFigureOut">
              <a:rPr lang="en-US" smtClean="0"/>
              <a:t>3/7/2019</a:t>
            </a:fld>
            <a:endParaRPr lang="en-US"/>
          </a:p>
        </p:txBody>
      </p:sp>
      <p:sp>
        <p:nvSpPr>
          <p:cNvPr id="4" name="Footer Placeholder 3">
            <a:extLst>
              <a:ext uri="{FF2B5EF4-FFF2-40B4-BE49-F238E27FC236}">
                <a16:creationId xmlns:a16="http://schemas.microsoft.com/office/drawing/2014/main" xmlns="" id="{2A381565-BE32-4CE3-A3CB-488497177F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00FCECAF-B69D-4C84-AF7E-D026DED5D3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903E6BC-38FE-40AC-A922-BF6E3C80F8BC}" type="slidenum">
              <a:rPr lang="en-US" smtClean="0"/>
              <a:t>‹#›</a:t>
            </a:fld>
            <a:endParaRPr lang="en-US"/>
          </a:p>
        </p:txBody>
      </p:sp>
    </p:spTree>
    <p:extLst>
      <p:ext uri="{BB962C8B-B14F-4D97-AF65-F5344CB8AC3E}">
        <p14:creationId xmlns:p14="http://schemas.microsoft.com/office/powerpoint/2010/main" val="7624053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4C664D-56F4-4DEA-9B2F-DAF2B399D0AD}" type="datetimeFigureOut">
              <a:rPr lang="en-US" smtClean="0"/>
              <a:t>3/7/2019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24F6B9-6B40-4AEF-B8C2-85FFF6B56831}" type="slidenum">
              <a:rPr lang="en-US" smtClean="0"/>
              <a:t>‹#›</a:t>
            </a:fld>
            <a:endParaRPr lang="en-US"/>
          </a:p>
        </p:txBody>
      </p:sp>
    </p:spTree>
    <p:extLst>
      <p:ext uri="{BB962C8B-B14F-4D97-AF65-F5344CB8AC3E}">
        <p14:creationId xmlns:p14="http://schemas.microsoft.com/office/powerpoint/2010/main" val="3217339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E29F23-5D63-4576-A7AA-21E88D86D5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1294CD5-04D5-44C9-8A88-DCEDDCC315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5A5837E-A359-4FD2-AF9F-68D96D7CDAE6}"/>
              </a:ext>
            </a:extLst>
          </p:cNvPr>
          <p:cNvSpPr>
            <a:spLocks noGrp="1"/>
          </p:cNvSpPr>
          <p:nvPr>
            <p:ph type="dt" sz="half" idx="10"/>
          </p:nvPr>
        </p:nvSpPr>
        <p:spPr/>
        <p:txBody>
          <a:bodyPr/>
          <a:lstStyle/>
          <a:p>
            <a:fld id="{42583C22-DEE4-497F-BFAF-B440CA6DB66C}" type="datetimeFigureOut">
              <a:rPr lang="en-US" smtClean="0"/>
              <a:t>3/7/2019</a:t>
            </a:fld>
            <a:endParaRPr lang="en-US"/>
          </a:p>
        </p:txBody>
      </p:sp>
      <p:sp>
        <p:nvSpPr>
          <p:cNvPr id="5" name="Footer Placeholder 4">
            <a:extLst>
              <a:ext uri="{FF2B5EF4-FFF2-40B4-BE49-F238E27FC236}">
                <a16:creationId xmlns:a16="http://schemas.microsoft.com/office/drawing/2014/main" xmlns="" id="{5AC7F9E9-C0BF-4BB2-91E8-4B4429241F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8FE64E9-9FFB-4A82-887B-6E7E855C39E3}"/>
              </a:ext>
            </a:extLst>
          </p:cNvPr>
          <p:cNvSpPr>
            <a:spLocks noGrp="1"/>
          </p:cNvSpPr>
          <p:nvPr>
            <p:ph type="sldNum" sz="quarter" idx="12"/>
          </p:nvPr>
        </p:nvSpPr>
        <p:spPr/>
        <p:txBody>
          <a:bodyPr/>
          <a:lstStyle/>
          <a:p>
            <a:fld id="{40DD8B1D-950C-4747-BE43-3D7B50A501E7}" type="slidenum">
              <a:rPr lang="en-US" smtClean="0"/>
              <a:t>‹#›</a:t>
            </a:fld>
            <a:endParaRPr lang="en-US"/>
          </a:p>
        </p:txBody>
      </p:sp>
    </p:spTree>
    <p:extLst>
      <p:ext uri="{BB962C8B-B14F-4D97-AF65-F5344CB8AC3E}">
        <p14:creationId xmlns:p14="http://schemas.microsoft.com/office/powerpoint/2010/main" val="3403356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A92690-5FC7-4EBF-8D8A-44EC39D3FC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7D3C9994-ED25-4D9A-8F01-3074716074B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14BFA8B-F519-4ED0-9637-90BE42CA078F}"/>
              </a:ext>
            </a:extLst>
          </p:cNvPr>
          <p:cNvSpPr>
            <a:spLocks noGrp="1"/>
          </p:cNvSpPr>
          <p:nvPr>
            <p:ph type="dt" sz="half" idx="10"/>
          </p:nvPr>
        </p:nvSpPr>
        <p:spPr/>
        <p:txBody>
          <a:bodyPr/>
          <a:lstStyle/>
          <a:p>
            <a:fld id="{42583C22-DEE4-497F-BFAF-B440CA6DB66C}" type="datetimeFigureOut">
              <a:rPr lang="en-US" smtClean="0"/>
              <a:t>3/7/2019</a:t>
            </a:fld>
            <a:endParaRPr lang="en-US"/>
          </a:p>
        </p:txBody>
      </p:sp>
      <p:sp>
        <p:nvSpPr>
          <p:cNvPr id="5" name="Footer Placeholder 4">
            <a:extLst>
              <a:ext uri="{FF2B5EF4-FFF2-40B4-BE49-F238E27FC236}">
                <a16:creationId xmlns:a16="http://schemas.microsoft.com/office/drawing/2014/main" xmlns="" id="{0B80F883-EB82-4619-B963-9DD2E84E31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ECAD6D9-FA69-4389-A3B2-7CDFD51C7588}"/>
              </a:ext>
            </a:extLst>
          </p:cNvPr>
          <p:cNvSpPr>
            <a:spLocks noGrp="1"/>
          </p:cNvSpPr>
          <p:nvPr>
            <p:ph type="sldNum" sz="quarter" idx="12"/>
          </p:nvPr>
        </p:nvSpPr>
        <p:spPr/>
        <p:txBody>
          <a:bodyPr/>
          <a:lstStyle/>
          <a:p>
            <a:fld id="{40DD8B1D-950C-4747-BE43-3D7B50A501E7}" type="slidenum">
              <a:rPr lang="en-US" smtClean="0"/>
              <a:t>‹#›</a:t>
            </a:fld>
            <a:endParaRPr lang="en-US"/>
          </a:p>
        </p:txBody>
      </p:sp>
    </p:spTree>
    <p:extLst>
      <p:ext uri="{BB962C8B-B14F-4D97-AF65-F5344CB8AC3E}">
        <p14:creationId xmlns:p14="http://schemas.microsoft.com/office/powerpoint/2010/main" val="1141682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0D5C30D-C4D5-4A93-BA5E-970622DE3B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0284901-7E9F-4909-BCF3-80F08C18786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721AEF7-6D7A-47BB-A974-73F70A7E2A17}"/>
              </a:ext>
            </a:extLst>
          </p:cNvPr>
          <p:cNvSpPr>
            <a:spLocks noGrp="1"/>
          </p:cNvSpPr>
          <p:nvPr>
            <p:ph type="dt" sz="half" idx="10"/>
          </p:nvPr>
        </p:nvSpPr>
        <p:spPr/>
        <p:txBody>
          <a:bodyPr/>
          <a:lstStyle/>
          <a:p>
            <a:fld id="{42583C22-DEE4-497F-BFAF-B440CA6DB66C}" type="datetimeFigureOut">
              <a:rPr lang="en-US" smtClean="0"/>
              <a:t>3/7/2019</a:t>
            </a:fld>
            <a:endParaRPr lang="en-US"/>
          </a:p>
        </p:txBody>
      </p:sp>
      <p:sp>
        <p:nvSpPr>
          <p:cNvPr id="5" name="Footer Placeholder 4">
            <a:extLst>
              <a:ext uri="{FF2B5EF4-FFF2-40B4-BE49-F238E27FC236}">
                <a16:creationId xmlns:a16="http://schemas.microsoft.com/office/drawing/2014/main" xmlns="" id="{D1387702-95BE-47CD-9E11-82ABD24D81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391903E-C846-420C-AD32-591988662072}"/>
              </a:ext>
            </a:extLst>
          </p:cNvPr>
          <p:cNvSpPr>
            <a:spLocks noGrp="1"/>
          </p:cNvSpPr>
          <p:nvPr>
            <p:ph type="sldNum" sz="quarter" idx="12"/>
          </p:nvPr>
        </p:nvSpPr>
        <p:spPr/>
        <p:txBody>
          <a:bodyPr/>
          <a:lstStyle/>
          <a:p>
            <a:fld id="{40DD8B1D-950C-4747-BE43-3D7B50A501E7}" type="slidenum">
              <a:rPr lang="en-US" smtClean="0"/>
              <a:t>‹#›</a:t>
            </a:fld>
            <a:endParaRPr lang="en-US"/>
          </a:p>
        </p:txBody>
      </p:sp>
    </p:spTree>
    <p:extLst>
      <p:ext uri="{BB962C8B-B14F-4D97-AF65-F5344CB8AC3E}">
        <p14:creationId xmlns:p14="http://schemas.microsoft.com/office/powerpoint/2010/main" val="3826649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D7869A6-F8D4-4896-9F61-FD04987340C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756B622E-3F38-4DAB-BA84-DD865BAE71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xmlns="" id="{D4FF6C14-7B63-49CA-891D-E8A72B2C30C0}"/>
              </a:ext>
            </a:extLst>
          </p:cNvPr>
          <p:cNvSpPr>
            <a:spLocks noGrp="1"/>
          </p:cNvSpPr>
          <p:nvPr>
            <p:ph type="dt" sz="half" idx="10"/>
          </p:nvPr>
        </p:nvSpPr>
        <p:spPr/>
        <p:txBody>
          <a:bodyPr/>
          <a:lstStyle/>
          <a:p>
            <a:fld id="{C0ED6F9F-A0D3-4854-BD84-437BAF3A5D77}" type="datetimeFigureOut">
              <a:rPr lang="zh-CN" altLang="en-US" smtClean="0"/>
              <a:t>2019/3/7</a:t>
            </a:fld>
            <a:endParaRPr lang="zh-CN" altLang="en-US"/>
          </a:p>
        </p:txBody>
      </p:sp>
      <p:sp>
        <p:nvSpPr>
          <p:cNvPr id="5" name="页脚占位符 4">
            <a:extLst>
              <a:ext uri="{FF2B5EF4-FFF2-40B4-BE49-F238E27FC236}">
                <a16:creationId xmlns:a16="http://schemas.microsoft.com/office/drawing/2014/main" xmlns="" id="{DF011D33-E306-4BAC-82DD-31981B0146C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02BE879E-9B8A-4F6F-984C-C6D57FC7D2D6}"/>
              </a:ext>
            </a:extLst>
          </p:cNvPr>
          <p:cNvSpPr>
            <a:spLocks noGrp="1"/>
          </p:cNvSpPr>
          <p:nvPr>
            <p:ph type="sldNum" sz="quarter" idx="12"/>
          </p:nvPr>
        </p:nvSpPr>
        <p:spPr/>
        <p:txBody>
          <a:bodyPr/>
          <a:lstStyle/>
          <a:p>
            <a:fld id="{D93A5A9F-692B-4489-B120-0B0C9F66D970}" type="slidenum">
              <a:rPr lang="zh-CN" altLang="en-US" smtClean="0"/>
              <a:t>‹#›</a:t>
            </a:fld>
            <a:endParaRPr lang="zh-CN" altLang="en-US"/>
          </a:p>
        </p:txBody>
      </p:sp>
    </p:spTree>
    <p:extLst>
      <p:ext uri="{BB962C8B-B14F-4D97-AF65-F5344CB8AC3E}">
        <p14:creationId xmlns:p14="http://schemas.microsoft.com/office/powerpoint/2010/main" val="2415153126"/>
      </p:ext>
    </p:extLst>
  </p:cSld>
  <p:clrMapOvr>
    <a:masterClrMapping/>
  </p:clrMapOvr>
  <mc:AlternateContent xmlns:mc="http://schemas.openxmlformats.org/markup-compatibility/2006" xmlns:p14="http://schemas.microsoft.com/office/powerpoint/2010/main">
    <mc:Choice Requires="p14">
      <p:transition spd="slow" p14:dur="1250" advClick="0" advTm="2000">
        <p:push dir="u"/>
      </p:transition>
    </mc:Choice>
    <mc:Fallback xmlns="">
      <p:transition spd="slow" advClick="0" advTm="2000">
        <p:push dir="u"/>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B77DA3D-1AAA-4F19-8889-BF673ABEC6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A5569B52-37D2-484F-96CE-6DD271A6972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20B02F0A-091B-448E-9856-6B50469DA0A2}"/>
              </a:ext>
            </a:extLst>
          </p:cNvPr>
          <p:cNvSpPr>
            <a:spLocks noGrp="1"/>
          </p:cNvSpPr>
          <p:nvPr>
            <p:ph type="dt" sz="half" idx="10"/>
          </p:nvPr>
        </p:nvSpPr>
        <p:spPr/>
        <p:txBody>
          <a:bodyPr/>
          <a:lstStyle/>
          <a:p>
            <a:fld id="{C0ED6F9F-A0D3-4854-BD84-437BAF3A5D77}" type="datetimeFigureOut">
              <a:rPr lang="zh-CN" altLang="en-US" smtClean="0"/>
              <a:t>2019/3/7</a:t>
            </a:fld>
            <a:endParaRPr lang="zh-CN" altLang="en-US"/>
          </a:p>
        </p:txBody>
      </p:sp>
      <p:sp>
        <p:nvSpPr>
          <p:cNvPr id="5" name="页脚占位符 4">
            <a:extLst>
              <a:ext uri="{FF2B5EF4-FFF2-40B4-BE49-F238E27FC236}">
                <a16:creationId xmlns:a16="http://schemas.microsoft.com/office/drawing/2014/main" xmlns="" id="{4ED6F0FC-5977-4B4B-815B-0099EF9A71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8BCBDB77-07AD-4B5E-A7EE-328087DF72F6}"/>
              </a:ext>
            </a:extLst>
          </p:cNvPr>
          <p:cNvSpPr>
            <a:spLocks noGrp="1"/>
          </p:cNvSpPr>
          <p:nvPr>
            <p:ph type="sldNum" sz="quarter" idx="12"/>
          </p:nvPr>
        </p:nvSpPr>
        <p:spPr/>
        <p:txBody>
          <a:bodyPr/>
          <a:lstStyle/>
          <a:p>
            <a:fld id="{D93A5A9F-692B-4489-B120-0B0C9F66D970}" type="slidenum">
              <a:rPr lang="zh-CN" altLang="en-US" smtClean="0"/>
              <a:t>‹#›</a:t>
            </a:fld>
            <a:endParaRPr lang="zh-CN" altLang="en-US"/>
          </a:p>
        </p:txBody>
      </p:sp>
    </p:spTree>
    <p:extLst>
      <p:ext uri="{BB962C8B-B14F-4D97-AF65-F5344CB8AC3E}">
        <p14:creationId xmlns:p14="http://schemas.microsoft.com/office/powerpoint/2010/main" val="3677200008"/>
      </p:ext>
    </p:extLst>
  </p:cSld>
  <p:clrMapOvr>
    <a:masterClrMapping/>
  </p:clrMapOvr>
  <mc:AlternateContent xmlns:mc="http://schemas.openxmlformats.org/markup-compatibility/2006" xmlns:p14="http://schemas.microsoft.com/office/powerpoint/2010/main">
    <mc:Choice Requires="p14">
      <p:transition spd="slow" p14:dur="1250" advClick="0" advTm="2000">
        <p:push dir="u"/>
      </p:transition>
    </mc:Choice>
    <mc:Fallback xmlns="">
      <p:transition spd="slow" advClick="0" advTm="2000">
        <p:push dir="u"/>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008874"/>
      </p:ext>
    </p:extLst>
  </p:cSld>
  <p:clrMapOvr>
    <a:masterClrMapping/>
  </p:clrMapOvr>
  <mc:AlternateContent xmlns:mc="http://schemas.openxmlformats.org/markup-compatibility/2006" xmlns:p14="http://schemas.microsoft.com/office/powerpoint/2010/main">
    <mc:Choice Requires="p14">
      <p:transition spd="slow" p14:dur="1250" advClick="0" advTm="2000">
        <p:push dir="u"/>
      </p:transition>
    </mc:Choice>
    <mc:Fallback xmlns="">
      <p:transition spd="slow" advClick="0" advTm="2000">
        <p:push dir="u"/>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3240342-A40A-4816-B606-4260B5854CD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40F7545B-AB95-4717-B4DA-2A5A72F076E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BDF69132-556C-4FB7-8AA3-CE5BCCB3ACD7}"/>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FD620D7A-0725-478C-A0E7-9EF8805466DA}"/>
              </a:ext>
            </a:extLst>
          </p:cNvPr>
          <p:cNvSpPr>
            <a:spLocks noGrp="1"/>
          </p:cNvSpPr>
          <p:nvPr>
            <p:ph type="dt" sz="half" idx="10"/>
          </p:nvPr>
        </p:nvSpPr>
        <p:spPr/>
        <p:txBody>
          <a:bodyPr/>
          <a:lstStyle/>
          <a:p>
            <a:fld id="{C0ED6F9F-A0D3-4854-BD84-437BAF3A5D77}" type="datetimeFigureOut">
              <a:rPr lang="zh-CN" altLang="en-US" smtClean="0"/>
              <a:t>2019/3/7</a:t>
            </a:fld>
            <a:endParaRPr lang="zh-CN" altLang="en-US"/>
          </a:p>
        </p:txBody>
      </p:sp>
      <p:sp>
        <p:nvSpPr>
          <p:cNvPr id="6" name="页脚占位符 5">
            <a:extLst>
              <a:ext uri="{FF2B5EF4-FFF2-40B4-BE49-F238E27FC236}">
                <a16:creationId xmlns:a16="http://schemas.microsoft.com/office/drawing/2014/main" xmlns="" id="{8621008F-5EDD-465D-9DE2-D1F1148C35F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A532B4D8-F688-4C29-88C1-C1D753665634}"/>
              </a:ext>
            </a:extLst>
          </p:cNvPr>
          <p:cNvSpPr>
            <a:spLocks noGrp="1"/>
          </p:cNvSpPr>
          <p:nvPr>
            <p:ph type="sldNum" sz="quarter" idx="12"/>
          </p:nvPr>
        </p:nvSpPr>
        <p:spPr/>
        <p:txBody>
          <a:bodyPr/>
          <a:lstStyle/>
          <a:p>
            <a:fld id="{D93A5A9F-692B-4489-B120-0B0C9F66D970}" type="slidenum">
              <a:rPr lang="zh-CN" altLang="en-US" smtClean="0"/>
              <a:t>‹#›</a:t>
            </a:fld>
            <a:endParaRPr lang="zh-CN" altLang="en-US"/>
          </a:p>
        </p:txBody>
      </p:sp>
    </p:spTree>
    <p:extLst>
      <p:ext uri="{BB962C8B-B14F-4D97-AF65-F5344CB8AC3E}">
        <p14:creationId xmlns:p14="http://schemas.microsoft.com/office/powerpoint/2010/main" val="136933077"/>
      </p:ext>
    </p:extLst>
  </p:cSld>
  <p:clrMapOvr>
    <a:masterClrMapping/>
  </p:clrMapOvr>
  <mc:AlternateContent xmlns:mc="http://schemas.openxmlformats.org/markup-compatibility/2006" xmlns:p14="http://schemas.microsoft.com/office/powerpoint/2010/main">
    <mc:Choice Requires="p14">
      <p:transition spd="slow" p14:dur="1250" advClick="0" advTm="2000">
        <p:push dir="u"/>
      </p:transition>
    </mc:Choice>
    <mc:Fallback xmlns="">
      <p:transition spd="slow" advClick="0" advTm="2000">
        <p:push dir="u"/>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6D38F24-F167-408E-9B5F-7F209CC7657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CD9F05D8-048F-46FE-88EC-1D17676B86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CD32AA59-FA83-46F0-96D1-7558C356494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35A98A78-8FAB-46A6-83F7-479B6F8558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01695B2C-7E6C-4571-868A-214F5159EC2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9DA53383-C109-40EC-8E3B-F6A9AD4874E0}"/>
              </a:ext>
            </a:extLst>
          </p:cNvPr>
          <p:cNvSpPr>
            <a:spLocks noGrp="1"/>
          </p:cNvSpPr>
          <p:nvPr>
            <p:ph type="dt" sz="half" idx="10"/>
          </p:nvPr>
        </p:nvSpPr>
        <p:spPr/>
        <p:txBody>
          <a:bodyPr/>
          <a:lstStyle/>
          <a:p>
            <a:fld id="{C0ED6F9F-A0D3-4854-BD84-437BAF3A5D77}" type="datetimeFigureOut">
              <a:rPr lang="zh-CN" altLang="en-US" smtClean="0"/>
              <a:t>2019/3/7</a:t>
            </a:fld>
            <a:endParaRPr lang="zh-CN" altLang="en-US"/>
          </a:p>
        </p:txBody>
      </p:sp>
      <p:sp>
        <p:nvSpPr>
          <p:cNvPr id="8" name="页脚占位符 7">
            <a:extLst>
              <a:ext uri="{FF2B5EF4-FFF2-40B4-BE49-F238E27FC236}">
                <a16:creationId xmlns:a16="http://schemas.microsoft.com/office/drawing/2014/main" xmlns="" id="{C1404F31-284B-4013-BF4A-1D96822CD81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3B277A28-CE27-4372-B759-46756EF060BD}"/>
              </a:ext>
            </a:extLst>
          </p:cNvPr>
          <p:cNvSpPr>
            <a:spLocks noGrp="1"/>
          </p:cNvSpPr>
          <p:nvPr>
            <p:ph type="sldNum" sz="quarter" idx="12"/>
          </p:nvPr>
        </p:nvSpPr>
        <p:spPr/>
        <p:txBody>
          <a:bodyPr/>
          <a:lstStyle/>
          <a:p>
            <a:fld id="{D93A5A9F-692B-4489-B120-0B0C9F66D970}" type="slidenum">
              <a:rPr lang="zh-CN" altLang="en-US" smtClean="0"/>
              <a:t>‹#›</a:t>
            </a:fld>
            <a:endParaRPr lang="zh-CN" altLang="en-US"/>
          </a:p>
        </p:txBody>
      </p:sp>
    </p:spTree>
    <p:extLst>
      <p:ext uri="{BB962C8B-B14F-4D97-AF65-F5344CB8AC3E}">
        <p14:creationId xmlns:p14="http://schemas.microsoft.com/office/powerpoint/2010/main" val="2787359273"/>
      </p:ext>
    </p:extLst>
  </p:cSld>
  <p:clrMapOvr>
    <a:masterClrMapping/>
  </p:clrMapOvr>
  <mc:AlternateContent xmlns:mc="http://schemas.openxmlformats.org/markup-compatibility/2006" xmlns:p14="http://schemas.microsoft.com/office/powerpoint/2010/main">
    <mc:Choice Requires="p14">
      <p:transition spd="slow" p14:dur="1250" advClick="0" advTm="2000">
        <p:push dir="u"/>
      </p:transition>
    </mc:Choice>
    <mc:Fallback xmlns="">
      <p:transition spd="slow" advClick="0" advTm="2000">
        <p:push dir="u"/>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A4A35FD-E2E1-4126-88E2-292685148E9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2D5B6B4A-898F-4893-AA48-A0A68D5D1AA2}"/>
              </a:ext>
            </a:extLst>
          </p:cNvPr>
          <p:cNvSpPr>
            <a:spLocks noGrp="1"/>
          </p:cNvSpPr>
          <p:nvPr>
            <p:ph type="dt" sz="half" idx="10"/>
          </p:nvPr>
        </p:nvSpPr>
        <p:spPr/>
        <p:txBody>
          <a:bodyPr/>
          <a:lstStyle/>
          <a:p>
            <a:fld id="{C0ED6F9F-A0D3-4854-BD84-437BAF3A5D77}" type="datetimeFigureOut">
              <a:rPr lang="zh-CN" altLang="en-US" smtClean="0"/>
              <a:t>2019/3/7</a:t>
            </a:fld>
            <a:endParaRPr lang="zh-CN" altLang="en-US"/>
          </a:p>
        </p:txBody>
      </p:sp>
      <p:sp>
        <p:nvSpPr>
          <p:cNvPr id="4" name="页脚占位符 3">
            <a:extLst>
              <a:ext uri="{FF2B5EF4-FFF2-40B4-BE49-F238E27FC236}">
                <a16:creationId xmlns:a16="http://schemas.microsoft.com/office/drawing/2014/main" xmlns="" id="{D7D4A02E-EE2F-41F9-99CA-D7ADA3A70C3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D75029A2-85D8-48B4-8AFE-B9FDAC535688}"/>
              </a:ext>
            </a:extLst>
          </p:cNvPr>
          <p:cNvSpPr>
            <a:spLocks noGrp="1"/>
          </p:cNvSpPr>
          <p:nvPr>
            <p:ph type="sldNum" sz="quarter" idx="12"/>
          </p:nvPr>
        </p:nvSpPr>
        <p:spPr/>
        <p:txBody>
          <a:bodyPr/>
          <a:lstStyle/>
          <a:p>
            <a:fld id="{D93A5A9F-692B-4489-B120-0B0C9F66D970}" type="slidenum">
              <a:rPr lang="zh-CN" altLang="en-US" smtClean="0"/>
              <a:t>‹#›</a:t>
            </a:fld>
            <a:endParaRPr lang="zh-CN" altLang="en-US"/>
          </a:p>
        </p:txBody>
      </p:sp>
    </p:spTree>
    <p:extLst>
      <p:ext uri="{BB962C8B-B14F-4D97-AF65-F5344CB8AC3E}">
        <p14:creationId xmlns:p14="http://schemas.microsoft.com/office/powerpoint/2010/main" val="2350652223"/>
      </p:ext>
    </p:extLst>
  </p:cSld>
  <p:clrMapOvr>
    <a:masterClrMapping/>
  </p:clrMapOvr>
  <mc:AlternateContent xmlns:mc="http://schemas.openxmlformats.org/markup-compatibility/2006" xmlns:p14="http://schemas.microsoft.com/office/powerpoint/2010/main">
    <mc:Choice Requires="p14">
      <p:transition spd="slow" p14:dur="1250" advClick="0" advTm="2000">
        <p:push dir="u"/>
      </p:transition>
    </mc:Choice>
    <mc:Fallback xmlns="">
      <p:transition spd="slow" advClick="0" advTm="2000">
        <p:push dir="u"/>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FC90CDC5-AE78-43D7-B0D0-30C7E46DA9A6}"/>
              </a:ext>
            </a:extLst>
          </p:cNvPr>
          <p:cNvSpPr>
            <a:spLocks noGrp="1"/>
          </p:cNvSpPr>
          <p:nvPr>
            <p:ph type="dt" sz="half" idx="10"/>
          </p:nvPr>
        </p:nvSpPr>
        <p:spPr/>
        <p:txBody>
          <a:bodyPr/>
          <a:lstStyle/>
          <a:p>
            <a:fld id="{C0ED6F9F-A0D3-4854-BD84-437BAF3A5D77}" type="datetimeFigureOut">
              <a:rPr lang="zh-CN" altLang="en-US" smtClean="0"/>
              <a:t>2019/3/7</a:t>
            </a:fld>
            <a:endParaRPr lang="zh-CN" altLang="en-US"/>
          </a:p>
        </p:txBody>
      </p:sp>
      <p:sp>
        <p:nvSpPr>
          <p:cNvPr id="3" name="页脚占位符 2">
            <a:extLst>
              <a:ext uri="{FF2B5EF4-FFF2-40B4-BE49-F238E27FC236}">
                <a16:creationId xmlns:a16="http://schemas.microsoft.com/office/drawing/2014/main" xmlns="" id="{5BF1983A-A85B-4672-875B-78A2DB8D923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FE2EAE3A-8E7F-44B3-9DD0-7A0A7DFCF66F}"/>
              </a:ext>
            </a:extLst>
          </p:cNvPr>
          <p:cNvSpPr>
            <a:spLocks noGrp="1"/>
          </p:cNvSpPr>
          <p:nvPr>
            <p:ph type="sldNum" sz="quarter" idx="12"/>
          </p:nvPr>
        </p:nvSpPr>
        <p:spPr/>
        <p:txBody>
          <a:bodyPr/>
          <a:lstStyle/>
          <a:p>
            <a:fld id="{D93A5A9F-692B-4489-B120-0B0C9F66D970}" type="slidenum">
              <a:rPr lang="zh-CN" altLang="en-US" smtClean="0"/>
              <a:t>‹#›</a:t>
            </a:fld>
            <a:endParaRPr lang="zh-CN" altLang="en-US"/>
          </a:p>
        </p:txBody>
      </p:sp>
    </p:spTree>
    <p:extLst>
      <p:ext uri="{BB962C8B-B14F-4D97-AF65-F5344CB8AC3E}">
        <p14:creationId xmlns:p14="http://schemas.microsoft.com/office/powerpoint/2010/main" val="322964759"/>
      </p:ext>
    </p:extLst>
  </p:cSld>
  <p:clrMapOvr>
    <a:masterClrMapping/>
  </p:clrMapOvr>
  <mc:AlternateContent xmlns:mc="http://schemas.openxmlformats.org/markup-compatibility/2006" xmlns:p14="http://schemas.microsoft.com/office/powerpoint/2010/main">
    <mc:Choice Requires="p14">
      <p:transition spd="slow" p14:dur="1250" advClick="0" advTm="2000">
        <p:push dir="u"/>
      </p:transition>
    </mc:Choice>
    <mc:Fallback xmlns="">
      <p:transition spd="slow" advClick="0" advTm="2000">
        <p:push dir="u"/>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1ED812B-0F39-4E91-A1FF-AF4D25A5A93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4E3FFEB6-5D1F-4952-95F3-00C630D056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FCCFB119-DE66-4D40-86C9-3150C88BB9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95613B61-6B6D-4512-8AC5-2D6D95635A02}"/>
              </a:ext>
            </a:extLst>
          </p:cNvPr>
          <p:cNvSpPr>
            <a:spLocks noGrp="1"/>
          </p:cNvSpPr>
          <p:nvPr>
            <p:ph type="dt" sz="half" idx="10"/>
          </p:nvPr>
        </p:nvSpPr>
        <p:spPr/>
        <p:txBody>
          <a:bodyPr/>
          <a:lstStyle/>
          <a:p>
            <a:fld id="{C0ED6F9F-A0D3-4854-BD84-437BAF3A5D77}" type="datetimeFigureOut">
              <a:rPr lang="zh-CN" altLang="en-US" smtClean="0"/>
              <a:t>2019/3/7</a:t>
            </a:fld>
            <a:endParaRPr lang="zh-CN" altLang="en-US"/>
          </a:p>
        </p:txBody>
      </p:sp>
      <p:sp>
        <p:nvSpPr>
          <p:cNvPr id="6" name="页脚占位符 5">
            <a:extLst>
              <a:ext uri="{FF2B5EF4-FFF2-40B4-BE49-F238E27FC236}">
                <a16:creationId xmlns:a16="http://schemas.microsoft.com/office/drawing/2014/main" xmlns="" id="{473A3AA8-0516-4A1B-856F-B70995A46B3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46D9105A-3545-424A-BB38-A552FD7FAF5E}"/>
              </a:ext>
            </a:extLst>
          </p:cNvPr>
          <p:cNvSpPr>
            <a:spLocks noGrp="1"/>
          </p:cNvSpPr>
          <p:nvPr>
            <p:ph type="sldNum" sz="quarter" idx="12"/>
          </p:nvPr>
        </p:nvSpPr>
        <p:spPr/>
        <p:txBody>
          <a:bodyPr/>
          <a:lstStyle/>
          <a:p>
            <a:fld id="{D93A5A9F-692B-4489-B120-0B0C9F66D970}" type="slidenum">
              <a:rPr lang="zh-CN" altLang="en-US" smtClean="0"/>
              <a:t>‹#›</a:t>
            </a:fld>
            <a:endParaRPr lang="zh-CN" altLang="en-US"/>
          </a:p>
        </p:txBody>
      </p:sp>
    </p:spTree>
    <p:extLst>
      <p:ext uri="{BB962C8B-B14F-4D97-AF65-F5344CB8AC3E}">
        <p14:creationId xmlns:p14="http://schemas.microsoft.com/office/powerpoint/2010/main" val="1123977243"/>
      </p:ext>
    </p:extLst>
  </p:cSld>
  <p:clrMapOvr>
    <a:masterClrMapping/>
  </p:clrMapOvr>
  <mc:AlternateContent xmlns:mc="http://schemas.openxmlformats.org/markup-compatibility/2006" xmlns:p14="http://schemas.microsoft.com/office/powerpoint/2010/main">
    <mc:Choice Requires="p14">
      <p:transition spd="slow" p14:dur="1250" advClick="0" advTm="2000">
        <p:push dir="u"/>
      </p:transition>
    </mc:Choice>
    <mc:Fallback xmlns="">
      <p:transition spd="slow" advClick="0" advTm="2000">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0D8F25-AD24-459C-9F7A-CF1CA031C5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9305843-1BA5-471D-9ED4-714C879ABB6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1C4C09-D05B-43A4-BE4B-6B0BC610FE10}"/>
              </a:ext>
            </a:extLst>
          </p:cNvPr>
          <p:cNvSpPr>
            <a:spLocks noGrp="1"/>
          </p:cNvSpPr>
          <p:nvPr>
            <p:ph type="dt" sz="half" idx="10"/>
          </p:nvPr>
        </p:nvSpPr>
        <p:spPr/>
        <p:txBody>
          <a:bodyPr/>
          <a:lstStyle/>
          <a:p>
            <a:fld id="{42583C22-DEE4-497F-BFAF-B440CA6DB66C}" type="datetimeFigureOut">
              <a:rPr lang="en-US" smtClean="0"/>
              <a:t>3/7/2019</a:t>
            </a:fld>
            <a:endParaRPr lang="en-US"/>
          </a:p>
        </p:txBody>
      </p:sp>
      <p:sp>
        <p:nvSpPr>
          <p:cNvPr id="5" name="Footer Placeholder 4">
            <a:extLst>
              <a:ext uri="{FF2B5EF4-FFF2-40B4-BE49-F238E27FC236}">
                <a16:creationId xmlns:a16="http://schemas.microsoft.com/office/drawing/2014/main" xmlns="" id="{6339AE7F-46BB-4D8E-AEBA-87E3637F76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E148832-7EDB-49FA-BE08-A2C511FC15D4}"/>
              </a:ext>
            </a:extLst>
          </p:cNvPr>
          <p:cNvSpPr>
            <a:spLocks noGrp="1"/>
          </p:cNvSpPr>
          <p:nvPr>
            <p:ph type="sldNum" sz="quarter" idx="12"/>
          </p:nvPr>
        </p:nvSpPr>
        <p:spPr/>
        <p:txBody>
          <a:bodyPr/>
          <a:lstStyle/>
          <a:p>
            <a:fld id="{40DD8B1D-950C-4747-BE43-3D7B50A501E7}" type="slidenum">
              <a:rPr lang="en-US" smtClean="0"/>
              <a:t>‹#›</a:t>
            </a:fld>
            <a:endParaRPr lang="en-US"/>
          </a:p>
        </p:txBody>
      </p:sp>
    </p:spTree>
    <p:extLst>
      <p:ext uri="{BB962C8B-B14F-4D97-AF65-F5344CB8AC3E}">
        <p14:creationId xmlns:p14="http://schemas.microsoft.com/office/powerpoint/2010/main" val="37975928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3B91CA2-71D2-4160-A41C-B5A4778D1EB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2762D37A-DD9B-4296-8FAF-21C97A15A5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2E8C8D3D-EE71-4F82-B9B1-E6AA42806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525372FD-F804-466F-93BC-18A199E8B5DE}"/>
              </a:ext>
            </a:extLst>
          </p:cNvPr>
          <p:cNvSpPr>
            <a:spLocks noGrp="1"/>
          </p:cNvSpPr>
          <p:nvPr>
            <p:ph type="dt" sz="half" idx="10"/>
          </p:nvPr>
        </p:nvSpPr>
        <p:spPr/>
        <p:txBody>
          <a:bodyPr/>
          <a:lstStyle/>
          <a:p>
            <a:fld id="{C0ED6F9F-A0D3-4854-BD84-437BAF3A5D77}" type="datetimeFigureOut">
              <a:rPr lang="zh-CN" altLang="en-US" smtClean="0"/>
              <a:t>2019/3/7</a:t>
            </a:fld>
            <a:endParaRPr lang="zh-CN" altLang="en-US"/>
          </a:p>
        </p:txBody>
      </p:sp>
      <p:sp>
        <p:nvSpPr>
          <p:cNvPr id="6" name="页脚占位符 5">
            <a:extLst>
              <a:ext uri="{FF2B5EF4-FFF2-40B4-BE49-F238E27FC236}">
                <a16:creationId xmlns:a16="http://schemas.microsoft.com/office/drawing/2014/main" xmlns="" id="{3FB1C9CF-A032-40A0-BE12-B708110E4BA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72B7C7E4-B352-41C7-AB54-3C3D31674E10}"/>
              </a:ext>
            </a:extLst>
          </p:cNvPr>
          <p:cNvSpPr>
            <a:spLocks noGrp="1"/>
          </p:cNvSpPr>
          <p:nvPr>
            <p:ph type="sldNum" sz="quarter" idx="12"/>
          </p:nvPr>
        </p:nvSpPr>
        <p:spPr/>
        <p:txBody>
          <a:bodyPr/>
          <a:lstStyle/>
          <a:p>
            <a:fld id="{D93A5A9F-692B-4489-B120-0B0C9F66D970}" type="slidenum">
              <a:rPr lang="zh-CN" altLang="en-US" smtClean="0"/>
              <a:t>‹#›</a:t>
            </a:fld>
            <a:endParaRPr lang="zh-CN" altLang="en-US"/>
          </a:p>
        </p:txBody>
      </p:sp>
    </p:spTree>
    <p:extLst>
      <p:ext uri="{BB962C8B-B14F-4D97-AF65-F5344CB8AC3E}">
        <p14:creationId xmlns:p14="http://schemas.microsoft.com/office/powerpoint/2010/main" val="201419938"/>
      </p:ext>
    </p:extLst>
  </p:cSld>
  <p:clrMapOvr>
    <a:masterClrMapping/>
  </p:clrMapOvr>
  <mc:AlternateContent xmlns:mc="http://schemas.openxmlformats.org/markup-compatibility/2006" xmlns:p14="http://schemas.microsoft.com/office/powerpoint/2010/main">
    <mc:Choice Requires="p14">
      <p:transition spd="slow" p14:dur="1250" advClick="0" advTm="2000">
        <p:push dir="u"/>
      </p:transition>
    </mc:Choice>
    <mc:Fallback xmlns="">
      <p:transition spd="slow" advClick="0" advTm="2000">
        <p:push dir="u"/>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D15F264-2902-4DC4-9E9C-790F37F903E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CC5BDA09-3BEC-4293-9C91-C9D06F3DF51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63CCFB0C-767C-405E-8CB1-237F2B9FA28C}"/>
              </a:ext>
            </a:extLst>
          </p:cNvPr>
          <p:cNvSpPr>
            <a:spLocks noGrp="1"/>
          </p:cNvSpPr>
          <p:nvPr>
            <p:ph type="dt" sz="half" idx="10"/>
          </p:nvPr>
        </p:nvSpPr>
        <p:spPr/>
        <p:txBody>
          <a:bodyPr/>
          <a:lstStyle/>
          <a:p>
            <a:fld id="{C0ED6F9F-A0D3-4854-BD84-437BAF3A5D77}" type="datetimeFigureOut">
              <a:rPr lang="zh-CN" altLang="en-US" smtClean="0"/>
              <a:t>2019/3/7</a:t>
            </a:fld>
            <a:endParaRPr lang="zh-CN" altLang="en-US"/>
          </a:p>
        </p:txBody>
      </p:sp>
      <p:sp>
        <p:nvSpPr>
          <p:cNvPr id="5" name="页脚占位符 4">
            <a:extLst>
              <a:ext uri="{FF2B5EF4-FFF2-40B4-BE49-F238E27FC236}">
                <a16:creationId xmlns:a16="http://schemas.microsoft.com/office/drawing/2014/main" xmlns="" id="{A2FBB349-FC65-4203-820B-509AAA074A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957FB639-70ED-42B6-B7CB-AB8A268E3622}"/>
              </a:ext>
            </a:extLst>
          </p:cNvPr>
          <p:cNvSpPr>
            <a:spLocks noGrp="1"/>
          </p:cNvSpPr>
          <p:nvPr>
            <p:ph type="sldNum" sz="quarter" idx="12"/>
          </p:nvPr>
        </p:nvSpPr>
        <p:spPr/>
        <p:txBody>
          <a:bodyPr/>
          <a:lstStyle/>
          <a:p>
            <a:fld id="{D93A5A9F-692B-4489-B120-0B0C9F66D970}" type="slidenum">
              <a:rPr lang="zh-CN" altLang="en-US" smtClean="0"/>
              <a:t>‹#›</a:t>
            </a:fld>
            <a:endParaRPr lang="zh-CN" altLang="en-US"/>
          </a:p>
        </p:txBody>
      </p:sp>
    </p:spTree>
    <p:extLst>
      <p:ext uri="{BB962C8B-B14F-4D97-AF65-F5344CB8AC3E}">
        <p14:creationId xmlns:p14="http://schemas.microsoft.com/office/powerpoint/2010/main" val="2951015401"/>
      </p:ext>
    </p:extLst>
  </p:cSld>
  <p:clrMapOvr>
    <a:masterClrMapping/>
  </p:clrMapOvr>
  <mc:AlternateContent xmlns:mc="http://schemas.openxmlformats.org/markup-compatibility/2006" xmlns:p14="http://schemas.microsoft.com/office/powerpoint/2010/main">
    <mc:Choice Requires="p14">
      <p:transition spd="slow" p14:dur="1250" advClick="0" advTm="2000">
        <p:push dir="u"/>
      </p:transition>
    </mc:Choice>
    <mc:Fallback xmlns="">
      <p:transition spd="slow" advClick="0" advTm="2000">
        <p:push dir="u"/>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1CBF6743-0025-4EC9-9A3A-B05485918DF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63D8B20B-AB7E-4E6F-AA03-2969B56D5BB9}"/>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A8D53670-BCC4-4A57-A84D-E8EE5477133C}"/>
              </a:ext>
            </a:extLst>
          </p:cNvPr>
          <p:cNvSpPr>
            <a:spLocks noGrp="1"/>
          </p:cNvSpPr>
          <p:nvPr>
            <p:ph type="dt" sz="half" idx="10"/>
          </p:nvPr>
        </p:nvSpPr>
        <p:spPr/>
        <p:txBody>
          <a:bodyPr/>
          <a:lstStyle/>
          <a:p>
            <a:fld id="{C0ED6F9F-A0D3-4854-BD84-437BAF3A5D77}" type="datetimeFigureOut">
              <a:rPr lang="zh-CN" altLang="en-US" smtClean="0"/>
              <a:t>2019/3/7</a:t>
            </a:fld>
            <a:endParaRPr lang="zh-CN" altLang="en-US"/>
          </a:p>
        </p:txBody>
      </p:sp>
      <p:sp>
        <p:nvSpPr>
          <p:cNvPr id="5" name="页脚占位符 4">
            <a:extLst>
              <a:ext uri="{FF2B5EF4-FFF2-40B4-BE49-F238E27FC236}">
                <a16:creationId xmlns:a16="http://schemas.microsoft.com/office/drawing/2014/main" xmlns="" id="{13FEEB6C-026C-44D0-AA9D-180128D51DD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23BA6109-58F4-4308-9A57-DF8BAE215D7D}"/>
              </a:ext>
            </a:extLst>
          </p:cNvPr>
          <p:cNvSpPr>
            <a:spLocks noGrp="1"/>
          </p:cNvSpPr>
          <p:nvPr>
            <p:ph type="sldNum" sz="quarter" idx="12"/>
          </p:nvPr>
        </p:nvSpPr>
        <p:spPr/>
        <p:txBody>
          <a:bodyPr/>
          <a:lstStyle/>
          <a:p>
            <a:fld id="{D93A5A9F-692B-4489-B120-0B0C9F66D970}" type="slidenum">
              <a:rPr lang="zh-CN" altLang="en-US" smtClean="0"/>
              <a:t>‹#›</a:t>
            </a:fld>
            <a:endParaRPr lang="zh-CN" altLang="en-US"/>
          </a:p>
        </p:txBody>
      </p:sp>
    </p:spTree>
    <p:extLst>
      <p:ext uri="{BB962C8B-B14F-4D97-AF65-F5344CB8AC3E}">
        <p14:creationId xmlns:p14="http://schemas.microsoft.com/office/powerpoint/2010/main" val="29622386"/>
      </p:ext>
    </p:extLst>
  </p:cSld>
  <p:clrMapOvr>
    <a:masterClrMapping/>
  </p:clrMapOvr>
  <mc:AlternateContent xmlns:mc="http://schemas.openxmlformats.org/markup-compatibility/2006" xmlns:p14="http://schemas.microsoft.com/office/powerpoint/2010/main">
    <mc:Choice Requires="p14">
      <p:transition spd="slow" p14:dur="1250" advClick="0" advTm="2000">
        <p:push dir="u"/>
      </p:transition>
    </mc:Choice>
    <mc:Fallback xmlns="">
      <p:transition spd="slow" advClick="0" advTm="2000">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4E4FC1-1919-49C8-9FB7-CC2DC3E80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0BD74909-65BB-46D5-92D2-047C68FB06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6867738F-69ED-4DC7-A889-8DE3B11BC87D}"/>
              </a:ext>
            </a:extLst>
          </p:cNvPr>
          <p:cNvSpPr>
            <a:spLocks noGrp="1"/>
          </p:cNvSpPr>
          <p:nvPr>
            <p:ph type="dt" sz="half" idx="10"/>
          </p:nvPr>
        </p:nvSpPr>
        <p:spPr/>
        <p:txBody>
          <a:bodyPr/>
          <a:lstStyle/>
          <a:p>
            <a:fld id="{42583C22-DEE4-497F-BFAF-B440CA6DB66C}" type="datetimeFigureOut">
              <a:rPr lang="en-US" smtClean="0"/>
              <a:t>3/7/2019</a:t>
            </a:fld>
            <a:endParaRPr lang="en-US"/>
          </a:p>
        </p:txBody>
      </p:sp>
      <p:sp>
        <p:nvSpPr>
          <p:cNvPr id="5" name="Footer Placeholder 4">
            <a:extLst>
              <a:ext uri="{FF2B5EF4-FFF2-40B4-BE49-F238E27FC236}">
                <a16:creationId xmlns:a16="http://schemas.microsoft.com/office/drawing/2014/main" xmlns="" id="{353EE713-87DA-4DD5-9994-1C8DA5F653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B761C3E-53EC-4D31-BB4E-7AAFE1A356DA}"/>
              </a:ext>
            </a:extLst>
          </p:cNvPr>
          <p:cNvSpPr>
            <a:spLocks noGrp="1"/>
          </p:cNvSpPr>
          <p:nvPr>
            <p:ph type="sldNum" sz="quarter" idx="12"/>
          </p:nvPr>
        </p:nvSpPr>
        <p:spPr/>
        <p:txBody>
          <a:bodyPr/>
          <a:lstStyle/>
          <a:p>
            <a:fld id="{40DD8B1D-950C-4747-BE43-3D7B50A501E7}" type="slidenum">
              <a:rPr lang="en-US" smtClean="0"/>
              <a:t>‹#›</a:t>
            </a:fld>
            <a:endParaRPr lang="en-US"/>
          </a:p>
        </p:txBody>
      </p:sp>
    </p:spTree>
    <p:extLst>
      <p:ext uri="{BB962C8B-B14F-4D97-AF65-F5344CB8AC3E}">
        <p14:creationId xmlns:p14="http://schemas.microsoft.com/office/powerpoint/2010/main" val="2353743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D21A7A-A092-491F-9A4F-1DA531E78D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8D78CEBF-BA2F-4B64-A703-BAAA88857B9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CCC3F790-72E5-40E5-ADAA-2FF7700B5F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0502896A-0A95-4FBF-B3B1-52D051DBFA86}"/>
              </a:ext>
            </a:extLst>
          </p:cNvPr>
          <p:cNvSpPr>
            <a:spLocks noGrp="1"/>
          </p:cNvSpPr>
          <p:nvPr>
            <p:ph type="dt" sz="half" idx="10"/>
          </p:nvPr>
        </p:nvSpPr>
        <p:spPr/>
        <p:txBody>
          <a:bodyPr/>
          <a:lstStyle/>
          <a:p>
            <a:fld id="{42583C22-DEE4-497F-BFAF-B440CA6DB66C}" type="datetimeFigureOut">
              <a:rPr lang="en-US" smtClean="0"/>
              <a:t>3/7/2019</a:t>
            </a:fld>
            <a:endParaRPr lang="en-US"/>
          </a:p>
        </p:txBody>
      </p:sp>
      <p:sp>
        <p:nvSpPr>
          <p:cNvPr id="6" name="Footer Placeholder 5">
            <a:extLst>
              <a:ext uri="{FF2B5EF4-FFF2-40B4-BE49-F238E27FC236}">
                <a16:creationId xmlns:a16="http://schemas.microsoft.com/office/drawing/2014/main" xmlns="" id="{A9E2B6F4-7658-47B8-900C-21CB534AB1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53D2D30-FF46-49D5-9FF7-DAD6EC7FE5B3}"/>
              </a:ext>
            </a:extLst>
          </p:cNvPr>
          <p:cNvSpPr>
            <a:spLocks noGrp="1"/>
          </p:cNvSpPr>
          <p:nvPr>
            <p:ph type="sldNum" sz="quarter" idx="12"/>
          </p:nvPr>
        </p:nvSpPr>
        <p:spPr/>
        <p:txBody>
          <a:bodyPr/>
          <a:lstStyle/>
          <a:p>
            <a:fld id="{40DD8B1D-950C-4747-BE43-3D7B50A501E7}" type="slidenum">
              <a:rPr lang="en-US" smtClean="0"/>
              <a:t>‹#›</a:t>
            </a:fld>
            <a:endParaRPr lang="en-US"/>
          </a:p>
        </p:txBody>
      </p:sp>
    </p:spTree>
    <p:extLst>
      <p:ext uri="{BB962C8B-B14F-4D97-AF65-F5344CB8AC3E}">
        <p14:creationId xmlns:p14="http://schemas.microsoft.com/office/powerpoint/2010/main" val="1441773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41DA44-A876-48F3-8B69-D79B56101C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81EFC60B-3282-4AF8-A227-89904747C8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5770BB8C-F419-464D-8F8F-B32CAE69C1D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1F253452-D460-44CF-B3F6-7EEC783D4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95314171-F0AF-4CBF-86B1-2408D44590F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E531ACA-3A33-448D-8B23-A18E000C60F0}"/>
              </a:ext>
            </a:extLst>
          </p:cNvPr>
          <p:cNvSpPr>
            <a:spLocks noGrp="1"/>
          </p:cNvSpPr>
          <p:nvPr>
            <p:ph type="dt" sz="half" idx="10"/>
          </p:nvPr>
        </p:nvSpPr>
        <p:spPr/>
        <p:txBody>
          <a:bodyPr/>
          <a:lstStyle/>
          <a:p>
            <a:fld id="{42583C22-DEE4-497F-BFAF-B440CA6DB66C}" type="datetimeFigureOut">
              <a:rPr lang="en-US" smtClean="0"/>
              <a:t>3/7/2019</a:t>
            </a:fld>
            <a:endParaRPr lang="en-US"/>
          </a:p>
        </p:txBody>
      </p:sp>
      <p:sp>
        <p:nvSpPr>
          <p:cNvPr id="8" name="Footer Placeholder 7">
            <a:extLst>
              <a:ext uri="{FF2B5EF4-FFF2-40B4-BE49-F238E27FC236}">
                <a16:creationId xmlns:a16="http://schemas.microsoft.com/office/drawing/2014/main" xmlns="" id="{3157CD1F-FAED-4D3B-96A6-58FA4913F4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25C969DE-A460-41B4-81D4-2780E5A7EF19}"/>
              </a:ext>
            </a:extLst>
          </p:cNvPr>
          <p:cNvSpPr>
            <a:spLocks noGrp="1"/>
          </p:cNvSpPr>
          <p:nvPr>
            <p:ph type="sldNum" sz="quarter" idx="12"/>
          </p:nvPr>
        </p:nvSpPr>
        <p:spPr/>
        <p:txBody>
          <a:bodyPr/>
          <a:lstStyle/>
          <a:p>
            <a:fld id="{40DD8B1D-950C-4747-BE43-3D7B50A501E7}" type="slidenum">
              <a:rPr lang="en-US" smtClean="0"/>
              <a:t>‹#›</a:t>
            </a:fld>
            <a:endParaRPr lang="en-US"/>
          </a:p>
        </p:txBody>
      </p:sp>
    </p:spTree>
    <p:extLst>
      <p:ext uri="{BB962C8B-B14F-4D97-AF65-F5344CB8AC3E}">
        <p14:creationId xmlns:p14="http://schemas.microsoft.com/office/powerpoint/2010/main" val="1853605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298B2B-C893-41A1-ABE9-291BC41D10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B3D748DD-D587-418E-8C9C-C04F1695C427}"/>
              </a:ext>
            </a:extLst>
          </p:cNvPr>
          <p:cNvSpPr>
            <a:spLocks noGrp="1"/>
          </p:cNvSpPr>
          <p:nvPr>
            <p:ph type="dt" sz="half" idx="10"/>
          </p:nvPr>
        </p:nvSpPr>
        <p:spPr/>
        <p:txBody>
          <a:bodyPr/>
          <a:lstStyle/>
          <a:p>
            <a:fld id="{42583C22-DEE4-497F-BFAF-B440CA6DB66C}" type="datetimeFigureOut">
              <a:rPr lang="en-US" smtClean="0"/>
              <a:t>3/7/2019</a:t>
            </a:fld>
            <a:endParaRPr lang="en-US"/>
          </a:p>
        </p:txBody>
      </p:sp>
      <p:sp>
        <p:nvSpPr>
          <p:cNvPr id="4" name="Footer Placeholder 3">
            <a:extLst>
              <a:ext uri="{FF2B5EF4-FFF2-40B4-BE49-F238E27FC236}">
                <a16:creationId xmlns:a16="http://schemas.microsoft.com/office/drawing/2014/main" xmlns="" id="{08EA8B9A-C44B-4E36-8849-93447E6F4E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486FD2D3-6EA0-4761-AFE1-9981133C1174}"/>
              </a:ext>
            </a:extLst>
          </p:cNvPr>
          <p:cNvSpPr>
            <a:spLocks noGrp="1"/>
          </p:cNvSpPr>
          <p:nvPr>
            <p:ph type="sldNum" sz="quarter" idx="12"/>
          </p:nvPr>
        </p:nvSpPr>
        <p:spPr/>
        <p:txBody>
          <a:bodyPr/>
          <a:lstStyle/>
          <a:p>
            <a:fld id="{40DD8B1D-950C-4747-BE43-3D7B50A501E7}" type="slidenum">
              <a:rPr lang="en-US" smtClean="0"/>
              <a:t>‹#›</a:t>
            </a:fld>
            <a:endParaRPr lang="en-US"/>
          </a:p>
        </p:txBody>
      </p:sp>
    </p:spTree>
    <p:extLst>
      <p:ext uri="{BB962C8B-B14F-4D97-AF65-F5344CB8AC3E}">
        <p14:creationId xmlns:p14="http://schemas.microsoft.com/office/powerpoint/2010/main" val="2155498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B5BC125-17EF-4DE5-95AD-ACDBE567C830}"/>
              </a:ext>
            </a:extLst>
          </p:cNvPr>
          <p:cNvSpPr>
            <a:spLocks noGrp="1"/>
          </p:cNvSpPr>
          <p:nvPr>
            <p:ph type="dt" sz="half" idx="10"/>
          </p:nvPr>
        </p:nvSpPr>
        <p:spPr/>
        <p:txBody>
          <a:bodyPr/>
          <a:lstStyle/>
          <a:p>
            <a:fld id="{42583C22-DEE4-497F-BFAF-B440CA6DB66C}" type="datetimeFigureOut">
              <a:rPr lang="en-US" smtClean="0"/>
              <a:t>3/7/2019</a:t>
            </a:fld>
            <a:endParaRPr lang="en-US"/>
          </a:p>
        </p:txBody>
      </p:sp>
      <p:sp>
        <p:nvSpPr>
          <p:cNvPr id="3" name="Footer Placeholder 2">
            <a:extLst>
              <a:ext uri="{FF2B5EF4-FFF2-40B4-BE49-F238E27FC236}">
                <a16:creationId xmlns:a16="http://schemas.microsoft.com/office/drawing/2014/main" xmlns="" id="{D086409C-4769-402E-B045-761E2E7EF1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AEEB630B-02AB-4FCD-A5A6-20DB698D43FA}"/>
              </a:ext>
            </a:extLst>
          </p:cNvPr>
          <p:cNvSpPr>
            <a:spLocks noGrp="1"/>
          </p:cNvSpPr>
          <p:nvPr>
            <p:ph type="sldNum" sz="quarter" idx="12"/>
          </p:nvPr>
        </p:nvSpPr>
        <p:spPr/>
        <p:txBody>
          <a:bodyPr/>
          <a:lstStyle/>
          <a:p>
            <a:fld id="{40DD8B1D-950C-4747-BE43-3D7B50A501E7}" type="slidenum">
              <a:rPr lang="en-US" smtClean="0"/>
              <a:t>‹#›</a:t>
            </a:fld>
            <a:endParaRPr lang="en-US"/>
          </a:p>
        </p:txBody>
      </p:sp>
    </p:spTree>
    <p:extLst>
      <p:ext uri="{BB962C8B-B14F-4D97-AF65-F5344CB8AC3E}">
        <p14:creationId xmlns:p14="http://schemas.microsoft.com/office/powerpoint/2010/main" val="2197935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E383BD-0C83-403E-8CFA-1B0194F358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512A172A-D21E-4D40-B80E-B1DC051B0E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FD2B5574-194D-4A1A-863D-BFD85AE46C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DBCB85BF-C895-48B6-B002-4EB8BDB0FA10}"/>
              </a:ext>
            </a:extLst>
          </p:cNvPr>
          <p:cNvSpPr>
            <a:spLocks noGrp="1"/>
          </p:cNvSpPr>
          <p:nvPr>
            <p:ph type="dt" sz="half" idx="10"/>
          </p:nvPr>
        </p:nvSpPr>
        <p:spPr/>
        <p:txBody>
          <a:bodyPr/>
          <a:lstStyle/>
          <a:p>
            <a:fld id="{42583C22-DEE4-497F-BFAF-B440CA6DB66C}" type="datetimeFigureOut">
              <a:rPr lang="en-US" smtClean="0"/>
              <a:t>3/7/2019</a:t>
            </a:fld>
            <a:endParaRPr lang="en-US"/>
          </a:p>
        </p:txBody>
      </p:sp>
      <p:sp>
        <p:nvSpPr>
          <p:cNvPr id="6" name="Footer Placeholder 5">
            <a:extLst>
              <a:ext uri="{FF2B5EF4-FFF2-40B4-BE49-F238E27FC236}">
                <a16:creationId xmlns:a16="http://schemas.microsoft.com/office/drawing/2014/main" xmlns="" id="{2DCBBB0D-3E90-4AC2-9E02-B8911AA5BC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A82FF75-482C-4152-AE77-8F5A847B7C9F}"/>
              </a:ext>
            </a:extLst>
          </p:cNvPr>
          <p:cNvSpPr>
            <a:spLocks noGrp="1"/>
          </p:cNvSpPr>
          <p:nvPr>
            <p:ph type="sldNum" sz="quarter" idx="12"/>
          </p:nvPr>
        </p:nvSpPr>
        <p:spPr/>
        <p:txBody>
          <a:bodyPr/>
          <a:lstStyle/>
          <a:p>
            <a:fld id="{40DD8B1D-950C-4747-BE43-3D7B50A501E7}" type="slidenum">
              <a:rPr lang="en-US" smtClean="0"/>
              <a:t>‹#›</a:t>
            </a:fld>
            <a:endParaRPr lang="en-US"/>
          </a:p>
        </p:txBody>
      </p:sp>
    </p:spTree>
    <p:extLst>
      <p:ext uri="{BB962C8B-B14F-4D97-AF65-F5344CB8AC3E}">
        <p14:creationId xmlns:p14="http://schemas.microsoft.com/office/powerpoint/2010/main" val="3111588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849C06-4D23-40DF-8E01-321C0C7FE0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4EF7B6FE-4DC4-4D4B-ACBF-009ADF8AB8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100D198F-C382-4F40-88EC-9AA4C4EEE2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5B53F830-CE3A-4ABB-ABC8-62AD73D0F356}"/>
              </a:ext>
            </a:extLst>
          </p:cNvPr>
          <p:cNvSpPr>
            <a:spLocks noGrp="1"/>
          </p:cNvSpPr>
          <p:nvPr>
            <p:ph type="dt" sz="half" idx="10"/>
          </p:nvPr>
        </p:nvSpPr>
        <p:spPr/>
        <p:txBody>
          <a:bodyPr/>
          <a:lstStyle/>
          <a:p>
            <a:fld id="{42583C22-DEE4-497F-BFAF-B440CA6DB66C}" type="datetimeFigureOut">
              <a:rPr lang="en-US" smtClean="0"/>
              <a:t>3/7/2019</a:t>
            </a:fld>
            <a:endParaRPr lang="en-US"/>
          </a:p>
        </p:txBody>
      </p:sp>
      <p:sp>
        <p:nvSpPr>
          <p:cNvPr id="6" name="Footer Placeholder 5">
            <a:extLst>
              <a:ext uri="{FF2B5EF4-FFF2-40B4-BE49-F238E27FC236}">
                <a16:creationId xmlns:a16="http://schemas.microsoft.com/office/drawing/2014/main" xmlns="" id="{B84CE967-677F-4DC8-BF24-2F60118263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29DBDE7-4D5B-4FD3-A820-F8612AE7D332}"/>
              </a:ext>
            </a:extLst>
          </p:cNvPr>
          <p:cNvSpPr>
            <a:spLocks noGrp="1"/>
          </p:cNvSpPr>
          <p:nvPr>
            <p:ph type="sldNum" sz="quarter" idx="12"/>
          </p:nvPr>
        </p:nvSpPr>
        <p:spPr/>
        <p:txBody>
          <a:bodyPr/>
          <a:lstStyle/>
          <a:p>
            <a:fld id="{40DD8B1D-950C-4747-BE43-3D7B50A501E7}" type="slidenum">
              <a:rPr lang="en-US" smtClean="0"/>
              <a:t>‹#›</a:t>
            </a:fld>
            <a:endParaRPr lang="en-US"/>
          </a:p>
        </p:txBody>
      </p:sp>
    </p:spTree>
    <p:extLst>
      <p:ext uri="{BB962C8B-B14F-4D97-AF65-F5344CB8AC3E}">
        <p14:creationId xmlns:p14="http://schemas.microsoft.com/office/powerpoint/2010/main" val="490755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E7C8E40-BCB3-41C6-8B46-A2D04C069D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AAF8C892-EF5D-4FA2-BF2B-DC976A09FC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D4673BA-F890-4802-A8A8-7D3C21D8BA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583C22-DEE4-497F-BFAF-B440CA6DB66C}" type="datetimeFigureOut">
              <a:rPr lang="en-US" smtClean="0"/>
              <a:t>3/7/2019</a:t>
            </a:fld>
            <a:endParaRPr lang="en-US"/>
          </a:p>
        </p:txBody>
      </p:sp>
      <p:sp>
        <p:nvSpPr>
          <p:cNvPr id="5" name="Footer Placeholder 4">
            <a:extLst>
              <a:ext uri="{FF2B5EF4-FFF2-40B4-BE49-F238E27FC236}">
                <a16:creationId xmlns:a16="http://schemas.microsoft.com/office/drawing/2014/main" xmlns="" id="{EB12EBB4-2669-4E6A-92D6-728B076501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44EB0EE7-5553-4F10-8880-4055EB8881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D8B1D-950C-4747-BE43-3D7B50A501E7}" type="slidenum">
              <a:rPr lang="en-US" smtClean="0"/>
              <a:t>‹#›</a:t>
            </a:fld>
            <a:endParaRPr lang="en-US"/>
          </a:p>
        </p:txBody>
      </p:sp>
    </p:spTree>
    <p:extLst>
      <p:ext uri="{BB962C8B-B14F-4D97-AF65-F5344CB8AC3E}">
        <p14:creationId xmlns:p14="http://schemas.microsoft.com/office/powerpoint/2010/main" val="2869769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7ED160DE-2820-4333-BDEE-26C42269FF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21187829-48FF-461E-8DF4-C8EA138A93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CF675BC6-E95F-461E-A4E4-79CC1CC1C6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ED6F9F-A0D3-4854-BD84-437BAF3A5D77}" type="datetimeFigureOut">
              <a:rPr lang="zh-CN" altLang="en-US" smtClean="0"/>
              <a:t>2019/3/7</a:t>
            </a:fld>
            <a:endParaRPr lang="zh-CN" altLang="en-US"/>
          </a:p>
        </p:txBody>
      </p:sp>
      <p:sp>
        <p:nvSpPr>
          <p:cNvPr id="5" name="页脚占位符 4">
            <a:extLst>
              <a:ext uri="{FF2B5EF4-FFF2-40B4-BE49-F238E27FC236}">
                <a16:creationId xmlns:a16="http://schemas.microsoft.com/office/drawing/2014/main" xmlns="" id="{AA7EC184-FC58-4CFE-986C-1DD9A815DC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FB12EDB6-F474-476A-A6D7-9A9683CD27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3A5A9F-692B-4489-B120-0B0C9F66D970}" type="slidenum">
              <a:rPr lang="zh-CN" altLang="en-US" smtClean="0"/>
              <a:t>‹#›</a:t>
            </a:fld>
            <a:endParaRPr lang="zh-CN" altLang="en-US"/>
          </a:p>
        </p:txBody>
      </p:sp>
    </p:spTree>
    <p:extLst>
      <p:ext uri="{BB962C8B-B14F-4D97-AF65-F5344CB8AC3E}">
        <p14:creationId xmlns:p14="http://schemas.microsoft.com/office/powerpoint/2010/main" val="56216459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250" advClick="0" advTm="2000">
        <p:push dir="u"/>
      </p:transition>
    </mc:Choice>
    <mc:Fallback xmlns="">
      <p:transition spd="slow" advClick="0" advTm="2000">
        <p:push dir="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microsoft.com/office/2007/relationships/hdphoto" Target="../media/hdphoto1.wdp"/><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hdphoto" Target="../media/hdphoto1.wdp"/><Relationship Id="rId7" Type="http://schemas.openxmlformats.org/officeDocument/2006/relationships/image" Target="../media/image34.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1.png"/><Relationship Id="rId9" Type="http://schemas.openxmlformats.org/officeDocument/2006/relationships/image" Target="../media/image36.jpeg"/></Relationships>
</file>

<file path=ppt/slides/_rels/slide12.xml.rels><?xml version="1.0" encoding="UTF-8" standalone="yes"?>
<Relationships xmlns="http://schemas.openxmlformats.org/package/2006/relationships"><Relationship Id="rId8" Type="http://schemas.openxmlformats.org/officeDocument/2006/relationships/image" Target="../media/image40.jpeg"/><Relationship Id="rId3" Type="http://schemas.microsoft.com/office/2007/relationships/hdphoto" Target="../media/hdphoto1.wdp"/><Relationship Id="rId7" Type="http://schemas.openxmlformats.org/officeDocument/2006/relationships/image" Target="../media/image39.JP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38.JPG"/><Relationship Id="rId5" Type="http://schemas.openxmlformats.org/officeDocument/2006/relationships/image" Target="../media/image37.jpeg"/><Relationship Id="rId4" Type="http://schemas.openxmlformats.org/officeDocument/2006/relationships/image" Target="../media/image31.png"/><Relationship Id="rId9" Type="http://schemas.openxmlformats.org/officeDocument/2006/relationships/image" Target="../media/image36.jpeg"/></Relationships>
</file>

<file path=ppt/slides/_rels/slide13.xml.rels><?xml version="1.0" encoding="UTF-8" standalone="yes"?>
<Relationships xmlns="http://schemas.openxmlformats.org/package/2006/relationships"><Relationship Id="rId8" Type="http://schemas.openxmlformats.org/officeDocument/2006/relationships/image" Target="../media/image45.jpg"/><Relationship Id="rId3" Type="http://schemas.microsoft.com/office/2007/relationships/hdphoto" Target="../media/hdphoto1.wdp"/><Relationship Id="rId7" Type="http://schemas.openxmlformats.org/officeDocument/2006/relationships/image" Target="../media/image44.jp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 Id="rId9" Type="http://schemas.openxmlformats.org/officeDocument/2006/relationships/image" Target="../media/image46.jpeg"/></Relationships>
</file>

<file path=ppt/slides/_rels/slide14.xml.rels><?xml version="1.0" encoding="UTF-8" standalone="yes"?>
<Relationships xmlns="http://schemas.openxmlformats.org/package/2006/relationships"><Relationship Id="rId8" Type="http://schemas.openxmlformats.org/officeDocument/2006/relationships/image" Target="../media/image50.jpg"/><Relationship Id="rId3" Type="http://schemas.microsoft.com/office/2007/relationships/hdphoto" Target="../media/hdphoto1.wdp"/><Relationship Id="rId7" Type="http://schemas.openxmlformats.org/officeDocument/2006/relationships/image" Target="../media/image49.jp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48.jpeg"/><Relationship Id="rId5" Type="http://schemas.openxmlformats.org/officeDocument/2006/relationships/image" Target="../media/image47.jpeg"/><Relationship Id="rId10" Type="http://schemas.openxmlformats.org/officeDocument/2006/relationships/image" Target="../media/image46.jpeg"/><Relationship Id="rId4" Type="http://schemas.openxmlformats.org/officeDocument/2006/relationships/image" Target="../media/image41.png"/><Relationship Id="rId9" Type="http://schemas.openxmlformats.org/officeDocument/2006/relationships/image" Target="../media/image400.png"/></Relationships>
</file>

<file path=ppt/slides/_rels/slide15.xml.rels><?xml version="1.0" encoding="UTF-8" standalone="yes"?>
<Relationships xmlns="http://schemas.openxmlformats.org/package/2006/relationships"><Relationship Id="rId8" Type="http://schemas.openxmlformats.org/officeDocument/2006/relationships/image" Target="../media/image55.jpeg"/><Relationship Id="rId3" Type="http://schemas.microsoft.com/office/2007/relationships/hdphoto" Target="../media/hdphoto1.wdp"/><Relationship Id="rId7" Type="http://schemas.openxmlformats.org/officeDocument/2006/relationships/image" Target="../media/image54.jp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png"/><Relationship Id="rId9" Type="http://schemas.openxmlformats.org/officeDocument/2006/relationships/image" Target="../media/image56.png"/></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microsoft.com/office/2007/relationships/hdphoto" Target="../media/hdphoto1.wdp"/><Relationship Id="rId7" Type="http://schemas.openxmlformats.org/officeDocument/2006/relationships/image" Target="../media/image60.jpe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png"/><Relationship Id="rId9" Type="http://schemas.openxmlformats.org/officeDocument/2006/relationships/image" Target="../media/image62.jpeg"/></Relationships>
</file>

<file path=ppt/slides/_rels/slide17.xml.rels><?xml version="1.0" encoding="UTF-8" standalone="yes"?>
<Relationships xmlns="http://schemas.openxmlformats.org/package/2006/relationships"><Relationship Id="rId8" Type="http://schemas.openxmlformats.org/officeDocument/2006/relationships/image" Target="../media/image67.jpeg"/><Relationship Id="rId3" Type="http://schemas.microsoft.com/office/2007/relationships/hdphoto" Target="../media/hdphoto1.wdp"/><Relationship Id="rId7" Type="http://schemas.openxmlformats.org/officeDocument/2006/relationships/image" Target="../media/image66.jpe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png"/><Relationship Id="rId9" Type="http://schemas.openxmlformats.org/officeDocument/2006/relationships/image" Target="../media/image68.png"/></Relationships>
</file>

<file path=ppt/slides/_rels/slide18.xml.rels><?xml version="1.0" encoding="UTF-8" standalone="yes"?>
<Relationships xmlns="http://schemas.openxmlformats.org/package/2006/relationships"><Relationship Id="rId8" Type="http://schemas.openxmlformats.org/officeDocument/2006/relationships/image" Target="../media/image73.jpeg"/><Relationship Id="rId3" Type="http://schemas.microsoft.com/office/2007/relationships/hdphoto" Target="../media/hdphoto1.wdp"/><Relationship Id="rId7" Type="http://schemas.openxmlformats.org/officeDocument/2006/relationships/image" Target="../media/image72.jpe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png"/><Relationship Id="rId9" Type="http://schemas.openxmlformats.org/officeDocument/2006/relationships/image" Target="../media/image74.jpeg"/></Relationships>
</file>

<file path=ppt/slides/_rels/slide19.xml.rels><?xml version="1.0" encoding="UTF-8" standalone="yes"?>
<Relationships xmlns="http://schemas.openxmlformats.org/package/2006/relationships"><Relationship Id="rId8" Type="http://schemas.openxmlformats.org/officeDocument/2006/relationships/image" Target="../media/image79.png"/><Relationship Id="rId3" Type="http://schemas.microsoft.com/office/2007/relationships/hdphoto" Target="../media/hdphoto1.wdp"/><Relationship Id="rId7" Type="http://schemas.openxmlformats.org/officeDocument/2006/relationships/image" Target="../media/image78.JP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png"/><Relationship Id="rId9" Type="http://schemas.openxmlformats.org/officeDocument/2006/relationships/image" Target="../media/image80.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85.jpg"/><Relationship Id="rId3" Type="http://schemas.microsoft.com/office/2007/relationships/hdphoto" Target="../media/hdphoto1.wdp"/><Relationship Id="rId7" Type="http://schemas.openxmlformats.org/officeDocument/2006/relationships/image" Target="../media/image84.JP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83.jpeg"/><Relationship Id="rId5" Type="http://schemas.openxmlformats.org/officeDocument/2006/relationships/image" Target="../media/image82.jpg"/><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8" Type="http://schemas.openxmlformats.org/officeDocument/2006/relationships/image" Target="../media/image89.jpeg"/><Relationship Id="rId3" Type="http://schemas.microsoft.com/office/2007/relationships/hdphoto" Target="../media/hdphoto1.wdp"/><Relationship Id="rId7" Type="http://schemas.openxmlformats.org/officeDocument/2006/relationships/image" Target="../media/image88.jpe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3.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4.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5.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6.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7.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99.jpeg"/><Relationship Id="rId4" Type="http://schemas.openxmlformats.org/officeDocument/2006/relationships/image" Target="../media/image98.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01.png"/><Relationship Id="rId4" Type="http://schemas.openxmlformats.org/officeDocument/2006/relationships/image" Target="../media/image100.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03.png"/><Relationship Id="rId4" Type="http://schemas.openxmlformats.org/officeDocument/2006/relationships/image" Target="../media/image102.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05.png"/><Relationship Id="rId4" Type="http://schemas.openxmlformats.org/officeDocument/2006/relationships/image" Target="../media/image104.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07.png"/><Relationship Id="rId4" Type="http://schemas.openxmlformats.org/officeDocument/2006/relationships/image" Target="../media/image106.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09.jpg"/><Relationship Id="rId4" Type="http://schemas.openxmlformats.org/officeDocument/2006/relationships/image" Target="../media/image108.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2.jpe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111.jpeg"/><Relationship Id="rId5" Type="http://schemas.openxmlformats.org/officeDocument/2006/relationships/image" Target="../media/image110.jpg"/><Relationship Id="rId4" Type="http://schemas.openxmlformats.org/officeDocument/2006/relationships/image" Target="../media/image108.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5.jp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114.jpeg"/><Relationship Id="rId5" Type="http://schemas.openxmlformats.org/officeDocument/2006/relationships/image" Target="../media/image113.jpeg"/><Relationship Id="rId4" Type="http://schemas.openxmlformats.org/officeDocument/2006/relationships/image" Target="../media/image108.png"/></Relationships>
</file>

<file path=ppt/slides/_rels/slide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7.jpg"/><Relationship Id="rId1" Type="http://schemas.openxmlformats.org/officeDocument/2006/relationships/slideLayout" Target="../slideLayouts/slideLayout13.xml"/><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8" Type="http://schemas.openxmlformats.org/officeDocument/2006/relationships/image" Target="../media/image122.png"/><Relationship Id="rId13" Type="http://schemas.microsoft.com/office/2007/relationships/hdphoto" Target="../media/hdphoto2.wdp"/><Relationship Id="rId18" Type="http://schemas.openxmlformats.org/officeDocument/2006/relationships/image" Target="../media/image130.png"/><Relationship Id="rId3" Type="http://schemas.microsoft.com/office/2007/relationships/hdphoto" Target="../media/hdphoto1.wdp"/><Relationship Id="rId21" Type="http://schemas.openxmlformats.org/officeDocument/2006/relationships/image" Target="../media/image133.png"/><Relationship Id="rId7" Type="http://schemas.openxmlformats.org/officeDocument/2006/relationships/image" Target="../media/image121.png"/><Relationship Id="rId12" Type="http://schemas.openxmlformats.org/officeDocument/2006/relationships/image" Target="../media/image126.png"/><Relationship Id="rId17" Type="http://schemas.openxmlformats.org/officeDocument/2006/relationships/image" Target="../media/image129.png"/><Relationship Id="rId25" Type="http://schemas.openxmlformats.org/officeDocument/2006/relationships/image" Target="../media/image136.png"/><Relationship Id="rId2" Type="http://schemas.openxmlformats.org/officeDocument/2006/relationships/image" Target="../media/image10.png"/><Relationship Id="rId16" Type="http://schemas.openxmlformats.org/officeDocument/2006/relationships/image" Target="../media/image128.png"/><Relationship Id="rId20" Type="http://schemas.openxmlformats.org/officeDocument/2006/relationships/image" Target="../media/image132.png"/><Relationship Id="rId1" Type="http://schemas.openxmlformats.org/officeDocument/2006/relationships/slideLayout" Target="../slideLayouts/slideLayout13.xml"/><Relationship Id="rId6" Type="http://schemas.openxmlformats.org/officeDocument/2006/relationships/image" Target="../media/image120.png"/><Relationship Id="rId11" Type="http://schemas.openxmlformats.org/officeDocument/2006/relationships/image" Target="../media/image125.png"/><Relationship Id="rId24" Type="http://schemas.microsoft.com/office/2007/relationships/hdphoto" Target="../media/hdphoto4.wdp"/><Relationship Id="rId5" Type="http://schemas.openxmlformats.org/officeDocument/2006/relationships/image" Target="../media/image119.png"/><Relationship Id="rId15" Type="http://schemas.microsoft.com/office/2007/relationships/hdphoto" Target="../media/hdphoto3.wdp"/><Relationship Id="rId23" Type="http://schemas.openxmlformats.org/officeDocument/2006/relationships/image" Target="../media/image135.png"/><Relationship Id="rId10" Type="http://schemas.openxmlformats.org/officeDocument/2006/relationships/image" Target="../media/image124.png"/><Relationship Id="rId19" Type="http://schemas.openxmlformats.org/officeDocument/2006/relationships/image" Target="../media/image131.png"/><Relationship Id="rId4" Type="http://schemas.openxmlformats.org/officeDocument/2006/relationships/image" Target="../media/image118.png"/><Relationship Id="rId9" Type="http://schemas.openxmlformats.org/officeDocument/2006/relationships/image" Target="../media/image123.png"/><Relationship Id="rId14" Type="http://schemas.openxmlformats.org/officeDocument/2006/relationships/image" Target="../media/image127.png"/><Relationship Id="rId22" Type="http://schemas.openxmlformats.org/officeDocument/2006/relationships/image" Target="../media/image134.png"/></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37.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2.JP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37.png"/></Relationships>
</file>

<file path=ppt/slides/_rels/slide4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7.jpg"/><Relationship Id="rId1" Type="http://schemas.openxmlformats.org/officeDocument/2006/relationships/slideLayout" Target="../slideLayouts/slideLayout13.xml"/><Relationship Id="rId4" Type="http://schemas.openxmlformats.org/officeDocument/2006/relationships/image" Target="../media/image139.png"/></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40.PNG"/></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44.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143.png"/><Relationship Id="rId5" Type="http://schemas.openxmlformats.org/officeDocument/2006/relationships/image" Target="../media/image142.jpeg"/><Relationship Id="rId4" Type="http://schemas.openxmlformats.org/officeDocument/2006/relationships/image" Target="../media/image141.png"/></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46.png"/><Relationship Id="rId4" Type="http://schemas.openxmlformats.org/officeDocument/2006/relationships/image" Target="../media/image145.png"/></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48.png"/><Relationship Id="rId4" Type="http://schemas.openxmlformats.org/officeDocument/2006/relationships/image" Target="../media/image147.png"/></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52.jpe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151.png"/><Relationship Id="rId5" Type="http://schemas.openxmlformats.org/officeDocument/2006/relationships/image" Target="../media/image150.jpeg"/><Relationship Id="rId4" Type="http://schemas.openxmlformats.org/officeDocument/2006/relationships/image" Target="../media/image149.png"/></Relationships>
</file>

<file path=ppt/slides/_rels/slide4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7.jpg"/><Relationship Id="rId1" Type="http://schemas.openxmlformats.org/officeDocument/2006/relationships/slideLayout" Target="../slideLayouts/slideLayout13.xml"/><Relationship Id="rId4" Type="http://schemas.openxmlformats.org/officeDocument/2006/relationships/image" Target="../media/image154.png"/></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55.PNG"/></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59.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7.jpg"/><Relationship Id="rId1" Type="http://schemas.openxmlformats.org/officeDocument/2006/relationships/slideLayout" Target="../slideLayouts/slideLayout13.xml"/><Relationship Id="rId4" Type="http://schemas.openxmlformats.org/officeDocument/2006/relationships/image" Target="../media/image161.png"/></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64.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165.png"/><Relationship Id="rId5" Type="http://schemas.openxmlformats.org/officeDocument/2006/relationships/image" Target="../media/image163.png"/><Relationship Id="rId4" Type="http://schemas.openxmlformats.org/officeDocument/2006/relationships/image" Target="../media/image162.png"/></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67.png"/><Relationship Id="rId4" Type="http://schemas.openxmlformats.org/officeDocument/2006/relationships/image" Target="../media/image166.png"/></Relationships>
</file>

<file path=ppt/slides/_rels/slide5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7.jpg"/><Relationship Id="rId1" Type="http://schemas.openxmlformats.org/officeDocument/2006/relationships/slideLayout" Target="../slideLayouts/slideLayout13.xml"/><Relationship Id="rId4" Type="http://schemas.openxmlformats.org/officeDocument/2006/relationships/image" Target="../media/image169.png"/></Relationships>
</file>

<file path=ppt/slides/_rels/slide55.xml.rels><?xml version="1.0" encoding="UTF-8" standalone="yes"?>
<Relationships xmlns="http://schemas.openxmlformats.org/package/2006/relationships"><Relationship Id="rId8" Type="http://schemas.openxmlformats.org/officeDocument/2006/relationships/hyperlink" Target="https://www.goodreads.com/author/show/730324.Masaru_Ibuka" TargetMode="External"/><Relationship Id="rId13" Type="http://schemas.openxmlformats.org/officeDocument/2006/relationships/image" Target="../media/image170.png"/><Relationship Id="rId3" Type="http://schemas.microsoft.com/office/2007/relationships/hdphoto" Target="../media/hdphoto1.wdp"/><Relationship Id="rId7" Type="http://schemas.openxmlformats.org/officeDocument/2006/relationships/hyperlink" Target="http://www.shmj.or.jp/english/pioneers/pnr06.html" TargetMode="External"/><Relationship Id="rId12" Type="http://schemas.openxmlformats.org/officeDocument/2006/relationships/hyperlink" Target="https://www.sony.net/SonyInfo/design/philosophy/" TargetMode="External"/><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hyperlink" Target="https://ethw.org/Akio_Morita" TargetMode="External"/><Relationship Id="rId11" Type="http://schemas.openxmlformats.org/officeDocument/2006/relationships/hyperlink" Target="http://panmore.com/sony-corporation-vision-statement-mission-statement" TargetMode="External"/><Relationship Id="rId5" Type="http://schemas.openxmlformats.org/officeDocument/2006/relationships/hyperlink" Target="https://anaheim.edu/student-videos/222-akio-morita-school-of-business/35-about-akio-morita.html" TargetMode="External"/><Relationship Id="rId10" Type="http://schemas.openxmlformats.org/officeDocument/2006/relationships/hyperlink" Target="https://markets.ft.com/data/equities/tearsheet/profile?s=SON1:MUN" TargetMode="External"/><Relationship Id="rId4" Type="http://schemas.openxmlformats.org/officeDocument/2006/relationships/hyperlink" Target="http://www.innovationmanagement.se/2018/11/21/innovation-insights-from-the-founder-of-sony/" TargetMode="External"/><Relationship Id="rId9" Type="http://schemas.openxmlformats.org/officeDocument/2006/relationships/hyperlink" Target="https://www.sony.net/SonyInfo/CorporateInfo/History/history.html#list1" TargetMode="External"/></Relationships>
</file>

<file path=ppt/slides/_rels/slide56.xml.rels><?xml version="1.0" encoding="UTF-8" standalone="yes"?>
<Relationships xmlns="http://schemas.openxmlformats.org/package/2006/relationships"><Relationship Id="rId8" Type="http://schemas.openxmlformats.org/officeDocument/2006/relationships/image" Target="../media/image170.png"/><Relationship Id="rId3" Type="http://schemas.microsoft.com/office/2007/relationships/hdphoto" Target="../media/hdphoto1.wdp"/><Relationship Id="rId7" Type="http://schemas.openxmlformats.org/officeDocument/2006/relationships/hyperlink" Target="https://www.mbaskool.com/brandguide/consumer-electronics/17625-sony.html" TargetMode="External"/><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hyperlink" Target="https://www.mbaskool.com/marketing-mix/products/17045-sony.html" TargetMode="External"/><Relationship Id="rId5" Type="http://schemas.openxmlformats.org/officeDocument/2006/relationships/hyperlink" Target="http://panmore.com/sony-corporation-marketing-mix-4ps-analysis" TargetMode="External"/><Relationship Id="rId4" Type="http://schemas.openxmlformats.org/officeDocument/2006/relationships/hyperlink" Target="http://kingalamk422.blogspot.com/2015/11/is-marketing-communications-plan.html" TargetMode="External"/><Relationship Id="rId9" Type="http://schemas.openxmlformats.org/officeDocument/2006/relationships/image" Target="../media/image171.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5.jp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8.jp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20.jp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C896C4AF-6161-454E-91DB-3B05566CD4CB}"/>
              </a:ext>
            </a:extLst>
          </p:cNvPr>
          <p:cNvPicPr>
            <a:picLocks noChangeAspect="1"/>
          </p:cNvPicPr>
          <p:nvPr/>
        </p:nvPicPr>
        <p:blipFill rotWithShape="1">
          <a:blip r:embed="rId2">
            <a:extLst>
              <a:ext uri="{28A0092B-C50C-407E-A947-70E740481C1C}">
                <a14:useLocalDpi xmlns:a14="http://schemas.microsoft.com/office/drawing/2010/main" val="0"/>
              </a:ext>
            </a:extLst>
          </a:blip>
          <a:srcRect t="15782" b="9255"/>
          <a:stretch/>
        </p:blipFill>
        <p:spPr>
          <a:xfrm>
            <a:off x="0" y="0"/>
            <a:ext cx="12192000" cy="6858000"/>
          </a:xfrm>
          <a:prstGeom prst="rect">
            <a:avLst/>
          </a:prstGeom>
        </p:spPr>
      </p:pic>
      <p:sp>
        <p:nvSpPr>
          <p:cNvPr id="8" name="Title 5">
            <a:extLst>
              <a:ext uri="{FF2B5EF4-FFF2-40B4-BE49-F238E27FC236}">
                <a16:creationId xmlns:a16="http://schemas.microsoft.com/office/drawing/2014/main" xmlns="" id="{3361AE57-2A7F-45A6-B53A-6FC4788E4D9D}"/>
              </a:ext>
            </a:extLst>
          </p:cNvPr>
          <p:cNvSpPr txBox="1">
            <a:spLocks/>
          </p:cNvSpPr>
          <p:nvPr/>
        </p:nvSpPr>
        <p:spPr>
          <a:xfrm>
            <a:off x="4871258" y="4968376"/>
            <a:ext cx="7187739" cy="7868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pc="600" dirty="0">
                <a:solidFill>
                  <a:schemeClr val="bg1"/>
                </a:solidFill>
                <a:effectLst>
                  <a:outerShdw blurRad="38100" dist="38100" dir="2700000" algn="tl">
                    <a:srgbClr val="000000">
                      <a:alpha val="43137"/>
                    </a:srgbClr>
                  </a:outerShdw>
                </a:effectLst>
                <a:latin typeface="Agency FB" panose="020B0503020202020204" pitchFamily="34" charset="0"/>
              </a:rPr>
              <a:t>Design Industries Analysis</a:t>
            </a:r>
          </a:p>
        </p:txBody>
      </p:sp>
      <p:sp>
        <p:nvSpPr>
          <p:cNvPr id="9" name="Subtitle 6">
            <a:extLst>
              <a:ext uri="{FF2B5EF4-FFF2-40B4-BE49-F238E27FC236}">
                <a16:creationId xmlns:a16="http://schemas.microsoft.com/office/drawing/2014/main" xmlns="" id="{70A26E6A-6352-4F2E-8A25-2D8873D3A82E}"/>
              </a:ext>
            </a:extLst>
          </p:cNvPr>
          <p:cNvSpPr txBox="1">
            <a:spLocks/>
          </p:cNvSpPr>
          <p:nvPr/>
        </p:nvSpPr>
        <p:spPr>
          <a:xfrm>
            <a:off x="4871258" y="5755247"/>
            <a:ext cx="7032567" cy="6621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defRPr/>
            </a:pPr>
            <a:r>
              <a:rPr lang="en-US" sz="2200" b="1" spc="300" dirty="0">
                <a:solidFill>
                  <a:prstClr val="white"/>
                </a:solidFill>
                <a:latin typeface="Agency FB" panose="020B0503020202020204" pitchFamily="34" charset="0"/>
              </a:rPr>
              <a:t>DES3061 Design Profession and Practice – Project 1</a:t>
            </a:r>
            <a:br>
              <a:rPr lang="en-US" sz="2200" b="1" spc="300" dirty="0">
                <a:solidFill>
                  <a:prstClr val="white"/>
                </a:solidFill>
                <a:latin typeface="Agency FB" panose="020B0503020202020204" pitchFamily="34" charset="0"/>
              </a:rPr>
            </a:br>
            <a:r>
              <a:rPr lang="en-US" sz="2200" b="1" spc="300" dirty="0">
                <a:solidFill>
                  <a:prstClr val="white"/>
                </a:solidFill>
                <a:latin typeface="Agency FB" panose="020B0503020202020204" pitchFamily="34" charset="0"/>
              </a:rPr>
              <a:t>FS113002D/C Liu Wai Leung</a:t>
            </a:r>
          </a:p>
        </p:txBody>
      </p:sp>
      <p:pic>
        <p:nvPicPr>
          <p:cNvPr id="6" name="Picture 5" descr="A picture containing metalware, gear&#10;&#10;Description automatically generated">
            <a:extLst>
              <a:ext uri="{FF2B5EF4-FFF2-40B4-BE49-F238E27FC236}">
                <a16:creationId xmlns:a16="http://schemas.microsoft.com/office/drawing/2014/main" xmlns="" id="{F289600C-B4BB-4000-9F58-4B6EB61183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949" y="241553"/>
            <a:ext cx="2113543" cy="373589"/>
          </a:xfrm>
          <a:prstGeom prst="rect">
            <a:avLst/>
          </a:prstGeom>
        </p:spPr>
      </p:pic>
    </p:spTree>
    <p:extLst>
      <p:ext uri="{BB962C8B-B14F-4D97-AF65-F5344CB8AC3E}">
        <p14:creationId xmlns:p14="http://schemas.microsoft.com/office/powerpoint/2010/main" val="1259275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4" name="Picture 3">
            <a:extLst>
              <a:ext uri="{FF2B5EF4-FFF2-40B4-BE49-F238E27FC236}">
                <a16:creationId xmlns:a16="http://schemas.microsoft.com/office/drawing/2014/main" xmlns="" id="{4C728D6E-0971-43DE-A027-3CD28CF055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35" y="113119"/>
            <a:ext cx="3987130" cy="859611"/>
          </a:xfrm>
          <a:prstGeom prst="rect">
            <a:avLst/>
          </a:prstGeom>
        </p:spPr>
      </p:pic>
      <p:grpSp>
        <p:nvGrpSpPr>
          <p:cNvPr id="37" name="Group 36">
            <a:extLst>
              <a:ext uri="{FF2B5EF4-FFF2-40B4-BE49-F238E27FC236}">
                <a16:creationId xmlns:a16="http://schemas.microsoft.com/office/drawing/2014/main" xmlns="" id="{7B4D8295-EBF6-426B-94DA-B12231C55BCF}"/>
              </a:ext>
            </a:extLst>
          </p:cNvPr>
          <p:cNvGrpSpPr/>
          <p:nvPr/>
        </p:nvGrpSpPr>
        <p:grpSpPr>
          <a:xfrm>
            <a:off x="9380164" y="1001894"/>
            <a:ext cx="2409432" cy="2085507"/>
            <a:chOff x="9814097" y="997982"/>
            <a:chExt cx="2409432" cy="2085507"/>
          </a:xfrm>
        </p:grpSpPr>
        <p:pic>
          <p:nvPicPr>
            <p:cNvPr id="35" name="Picture 34" descr="A black case&#10;&#10;Description automatically generated">
              <a:extLst>
                <a:ext uri="{FF2B5EF4-FFF2-40B4-BE49-F238E27FC236}">
                  <a16:creationId xmlns:a16="http://schemas.microsoft.com/office/drawing/2014/main" xmlns="" id="{696FCE2D-0FD5-4007-BC89-0307D001321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671" t="11783" r="24589" b="9038"/>
            <a:stretch/>
          </p:blipFill>
          <p:spPr>
            <a:xfrm>
              <a:off x="10832843" y="1091363"/>
              <a:ext cx="1390686" cy="1975491"/>
            </a:xfrm>
            <a:prstGeom prst="rect">
              <a:avLst/>
            </a:prstGeom>
          </p:spPr>
        </p:pic>
        <p:pic>
          <p:nvPicPr>
            <p:cNvPr id="25" name="Picture 24" descr="A picture containing monitor, computer&#10;&#10;Description automatically generated">
              <a:extLst>
                <a:ext uri="{FF2B5EF4-FFF2-40B4-BE49-F238E27FC236}">
                  <a16:creationId xmlns:a16="http://schemas.microsoft.com/office/drawing/2014/main" xmlns="" id="{3C7B886D-B83A-4648-AA70-42BF772EFB3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4185" t="15814" r="23727" b="11349"/>
            <a:stretch/>
          </p:blipFill>
          <p:spPr>
            <a:xfrm>
              <a:off x="9814097" y="997982"/>
              <a:ext cx="1491434" cy="2085507"/>
            </a:xfrm>
            <a:prstGeom prst="rect">
              <a:avLst/>
            </a:prstGeom>
          </p:spPr>
        </p:pic>
      </p:grpSp>
      <p:pic>
        <p:nvPicPr>
          <p:cNvPr id="21" name="Picture 20" descr="A close up of electronics&#10;&#10;Description automatically generated">
            <a:extLst>
              <a:ext uri="{FF2B5EF4-FFF2-40B4-BE49-F238E27FC236}">
                <a16:creationId xmlns:a16="http://schemas.microsoft.com/office/drawing/2014/main" xmlns="" id="{808D4DF8-52E6-49E9-B4DF-018574EDC0B2}"/>
              </a:ext>
            </a:extLst>
          </p:cNvPr>
          <p:cNvPicPr>
            <a:picLocks noChangeAspect="1"/>
          </p:cNvPicPr>
          <p:nvPr/>
        </p:nvPicPr>
        <p:blipFill rotWithShape="1">
          <a:blip r:embed="rId7">
            <a:extLst>
              <a:ext uri="{28A0092B-C50C-407E-A947-70E740481C1C}">
                <a14:useLocalDpi xmlns:a14="http://schemas.microsoft.com/office/drawing/2010/main" val="0"/>
              </a:ext>
            </a:extLst>
          </a:blip>
          <a:srcRect l="12094" t="2385" r="23912" b="8458"/>
          <a:stretch/>
        </p:blipFill>
        <p:spPr>
          <a:xfrm>
            <a:off x="4426867" y="1013646"/>
            <a:ext cx="1464534" cy="2040392"/>
          </a:xfrm>
          <a:prstGeom prst="rect">
            <a:avLst/>
          </a:prstGeom>
        </p:spPr>
      </p:pic>
      <p:pic>
        <p:nvPicPr>
          <p:cNvPr id="13" name="Picture 12" descr="A picture containing indoor, table&#10;&#10;Description automatically generated">
            <a:extLst>
              <a:ext uri="{FF2B5EF4-FFF2-40B4-BE49-F238E27FC236}">
                <a16:creationId xmlns:a16="http://schemas.microsoft.com/office/drawing/2014/main" xmlns="" id="{CB66AD58-515D-42CE-9B5E-0F3527F55BBA}"/>
              </a:ext>
            </a:extLst>
          </p:cNvPr>
          <p:cNvPicPr>
            <a:picLocks noChangeAspect="1"/>
          </p:cNvPicPr>
          <p:nvPr/>
        </p:nvPicPr>
        <p:blipFill rotWithShape="1">
          <a:blip r:embed="rId8">
            <a:extLst>
              <a:ext uri="{28A0092B-C50C-407E-A947-70E740481C1C}">
                <a14:useLocalDpi xmlns:a14="http://schemas.microsoft.com/office/drawing/2010/main" val="0"/>
              </a:ext>
            </a:extLst>
          </a:blip>
          <a:srcRect l="14915"/>
          <a:stretch/>
        </p:blipFill>
        <p:spPr>
          <a:xfrm>
            <a:off x="402404" y="1029734"/>
            <a:ext cx="3559996" cy="2037120"/>
          </a:xfrm>
          <a:prstGeom prst="rect">
            <a:avLst/>
          </a:prstGeom>
        </p:spPr>
      </p:pic>
      <p:sp>
        <p:nvSpPr>
          <p:cNvPr id="10" name="Rectangle 9">
            <a:extLst>
              <a:ext uri="{FF2B5EF4-FFF2-40B4-BE49-F238E27FC236}">
                <a16:creationId xmlns:a16="http://schemas.microsoft.com/office/drawing/2014/main" xmlns="" id="{50279502-5913-4F25-850E-0582122E0709}"/>
              </a:ext>
            </a:extLst>
          </p:cNvPr>
          <p:cNvSpPr/>
          <p:nvPr/>
        </p:nvSpPr>
        <p:spPr>
          <a:xfrm>
            <a:off x="6356629" y="5966825"/>
            <a:ext cx="2453610" cy="400110"/>
          </a:xfrm>
          <a:prstGeom prst="rect">
            <a:avLst/>
          </a:prstGeom>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20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Fashion Entertainments</a:t>
            </a:r>
          </a:p>
        </p:txBody>
      </p:sp>
      <p:sp>
        <p:nvSpPr>
          <p:cNvPr id="14" name="Rectangle 13">
            <a:extLst>
              <a:ext uri="{FF2B5EF4-FFF2-40B4-BE49-F238E27FC236}">
                <a16:creationId xmlns:a16="http://schemas.microsoft.com/office/drawing/2014/main" xmlns="" id="{0A9C57DE-ABEC-4C5A-BBA9-BAD8F59EA851}"/>
              </a:ext>
            </a:extLst>
          </p:cNvPr>
          <p:cNvSpPr/>
          <p:nvPr/>
        </p:nvSpPr>
        <p:spPr>
          <a:xfrm>
            <a:off x="647758" y="3148722"/>
            <a:ext cx="2945674" cy="400110"/>
          </a:xfrm>
          <a:prstGeom prst="rect">
            <a:avLst/>
          </a:prstGeom>
        </p:spPr>
        <p:txBody>
          <a:bodyPr wrap="square">
            <a:spAutoFit/>
          </a:bodyPr>
          <a:lstStyle/>
          <a:p>
            <a:pPr lvl="0"/>
            <a:r>
              <a:rPr lang="en-US" sz="2000" dirty="0">
                <a:solidFill>
                  <a:prstClr val="white"/>
                </a:solidFill>
                <a:latin typeface="Tw Cen MT" panose="020B0602020104020603" pitchFamily="34" charset="0"/>
              </a:rPr>
              <a:t>Televisions &amp; Home Cinema</a:t>
            </a:r>
          </a:p>
        </p:txBody>
      </p:sp>
      <p:sp>
        <p:nvSpPr>
          <p:cNvPr id="17" name="Rectangle 16">
            <a:extLst>
              <a:ext uri="{FF2B5EF4-FFF2-40B4-BE49-F238E27FC236}">
                <a16:creationId xmlns:a16="http://schemas.microsoft.com/office/drawing/2014/main" xmlns="" id="{8BAB19B6-DD65-479B-8B70-20D169B8F5C2}"/>
              </a:ext>
            </a:extLst>
          </p:cNvPr>
          <p:cNvSpPr/>
          <p:nvPr/>
        </p:nvSpPr>
        <p:spPr>
          <a:xfrm>
            <a:off x="4770245" y="3151769"/>
            <a:ext cx="777777" cy="400110"/>
          </a:xfrm>
          <a:prstGeom prst="rect">
            <a:avLst/>
          </a:prstGeom>
        </p:spPr>
        <p:txBody>
          <a:bodyPr wrap="none">
            <a:spAutoFit/>
          </a:bodyPr>
          <a:lstStyle/>
          <a:p>
            <a:pPr lvl="0">
              <a:defRPr/>
            </a:pPr>
            <a:r>
              <a:rPr lang="en-US" sz="2000" dirty="0">
                <a:solidFill>
                  <a:prstClr val="white"/>
                </a:solidFill>
                <a:latin typeface="Tw Cen MT" panose="020B0602020104020603" pitchFamily="34" charset="0"/>
              </a:rPr>
              <a:t>Audio</a:t>
            </a:r>
          </a:p>
        </p:txBody>
      </p:sp>
      <p:sp>
        <p:nvSpPr>
          <p:cNvPr id="5" name="Rectangle 4">
            <a:extLst>
              <a:ext uri="{FF2B5EF4-FFF2-40B4-BE49-F238E27FC236}">
                <a16:creationId xmlns:a16="http://schemas.microsoft.com/office/drawing/2014/main" xmlns="" id="{7A30110B-2D3D-46FA-9FE9-CE66F368F184}"/>
              </a:ext>
            </a:extLst>
          </p:cNvPr>
          <p:cNvSpPr/>
          <p:nvPr/>
        </p:nvSpPr>
        <p:spPr>
          <a:xfrm>
            <a:off x="7084597" y="3151994"/>
            <a:ext cx="1089465" cy="400110"/>
          </a:xfrm>
          <a:prstGeom prst="rect">
            <a:avLst/>
          </a:prstGeom>
        </p:spPr>
        <p:txBody>
          <a:bodyPr wrap="none">
            <a:spAutoFit/>
          </a:bodyPr>
          <a:lstStyle/>
          <a:p>
            <a:pPr lvl="0">
              <a:defRPr/>
            </a:pPr>
            <a:r>
              <a:rPr lang="en-US" sz="2000" dirty="0">
                <a:solidFill>
                  <a:prstClr val="white"/>
                </a:solidFill>
                <a:latin typeface="Tw Cen MT" panose="020B0602020104020603" pitchFamily="34" charset="0"/>
              </a:rPr>
              <a:t>Cameras</a:t>
            </a:r>
          </a:p>
        </p:txBody>
      </p:sp>
      <p:sp>
        <p:nvSpPr>
          <p:cNvPr id="9" name="Rectangle 8">
            <a:extLst>
              <a:ext uri="{FF2B5EF4-FFF2-40B4-BE49-F238E27FC236}">
                <a16:creationId xmlns:a16="http://schemas.microsoft.com/office/drawing/2014/main" xmlns="" id="{5EBD5390-71D2-4EB4-B2D8-7414E0A451A5}"/>
              </a:ext>
            </a:extLst>
          </p:cNvPr>
          <p:cNvSpPr/>
          <p:nvPr/>
        </p:nvSpPr>
        <p:spPr>
          <a:xfrm>
            <a:off x="9747048" y="3152634"/>
            <a:ext cx="1697901" cy="400110"/>
          </a:xfrm>
          <a:prstGeom prst="rect">
            <a:avLst/>
          </a:prstGeom>
        </p:spPr>
        <p:txBody>
          <a:bodyPr wrap="none">
            <a:spAutoFit/>
          </a:bodyPr>
          <a:lstStyle/>
          <a:p>
            <a:pPr lvl="0">
              <a:defRPr/>
            </a:pPr>
            <a:r>
              <a:rPr lang="en-US" sz="2000" dirty="0">
                <a:solidFill>
                  <a:prstClr val="white"/>
                </a:solidFill>
                <a:latin typeface="Tw Cen MT" panose="020B0602020104020603" pitchFamily="34" charset="0"/>
              </a:rPr>
              <a:t>Smart Products</a:t>
            </a:r>
          </a:p>
        </p:txBody>
      </p:sp>
      <p:pic>
        <p:nvPicPr>
          <p:cNvPr id="12" name="Picture 11" descr="A picture containing indoor&#10;&#10;Description automatically generated">
            <a:extLst>
              <a:ext uri="{FF2B5EF4-FFF2-40B4-BE49-F238E27FC236}">
                <a16:creationId xmlns:a16="http://schemas.microsoft.com/office/drawing/2014/main" xmlns="" id="{14C5A791-A40F-46C8-AE19-4D57BD944C93}"/>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2734" t="18571" r="14364" b="11745"/>
          <a:stretch/>
        </p:blipFill>
        <p:spPr>
          <a:xfrm>
            <a:off x="712792" y="3803963"/>
            <a:ext cx="2187414" cy="2090908"/>
          </a:xfrm>
          <a:prstGeom prst="rect">
            <a:avLst/>
          </a:prstGeom>
        </p:spPr>
      </p:pic>
      <p:sp>
        <p:nvSpPr>
          <p:cNvPr id="15" name="Rectangle 14">
            <a:extLst>
              <a:ext uri="{FF2B5EF4-FFF2-40B4-BE49-F238E27FC236}">
                <a16:creationId xmlns:a16="http://schemas.microsoft.com/office/drawing/2014/main" xmlns="" id="{30629215-0930-4A85-AA4C-00D6FA480BD3}"/>
              </a:ext>
            </a:extLst>
          </p:cNvPr>
          <p:cNvSpPr/>
          <p:nvPr/>
        </p:nvSpPr>
        <p:spPr>
          <a:xfrm>
            <a:off x="1324337" y="5910735"/>
            <a:ext cx="1336904" cy="400110"/>
          </a:xfrm>
          <a:prstGeom prst="rect">
            <a:avLst/>
          </a:prstGeom>
        </p:spPr>
        <p:txBody>
          <a:bodyPr wrap="none">
            <a:spAutoFit/>
          </a:bodyPr>
          <a:lstStyle/>
          <a:p>
            <a:pPr lvl="0">
              <a:defRPr/>
            </a:pPr>
            <a:r>
              <a:rPr lang="en-US" sz="2000" dirty="0">
                <a:solidFill>
                  <a:prstClr val="white"/>
                </a:solidFill>
                <a:latin typeface="Tw Cen MT" panose="020B0602020104020603" pitchFamily="34" charset="0"/>
              </a:rPr>
              <a:t>PlayStation</a:t>
            </a:r>
          </a:p>
        </p:txBody>
      </p:sp>
      <p:pic>
        <p:nvPicPr>
          <p:cNvPr id="23" name="Picture 22" descr="A close up of a camera&#10;&#10;Description automatically generated">
            <a:extLst>
              <a:ext uri="{FF2B5EF4-FFF2-40B4-BE49-F238E27FC236}">
                <a16:creationId xmlns:a16="http://schemas.microsoft.com/office/drawing/2014/main" xmlns="" id="{E91D0522-3416-40E8-9531-6006D6A262C5}"/>
              </a:ext>
            </a:extLst>
          </p:cNvPr>
          <p:cNvPicPr>
            <a:picLocks noChangeAspect="1"/>
          </p:cNvPicPr>
          <p:nvPr/>
        </p:nvPicPr>
        <p:blipFill rotWithShape="1">
          <a:blip r:embed="rId10">
            <a:extLst>
              <a:ext uri="{28A0092B-C50C-407E-A947-70E740481C1C}">
                <a14:useLocalDpi xmlns:a14="http://schemas.microsoft.com/office/drawing/2010/main" val="0"/>
              </a:ext>
            </a:extLst>
          </a:blip>
          <a:srcRect l="20130" t="12674" r="18583" b="7850"/>
          <a:stretch/>
        </p:blipFill>
        <p:spPr>
          <a:xfrm>
            <a:off x="6448422" y="1029734"/>
            <a:ext cx="2361817" cy="2040392"/>
          </a:xfrm>
          <a:prstGeom prst="rect">
            <a:avLst/>
          </a:prstGeom>
        </p:spPr>
      </p:pic>
      <p:pic>
        <p:nvPicPr>
          <p:cNvPr id="27" name="Picture 26" descr="A close up of a camera&#10;&#10;Description automatically generated">
            <a:extLst>
              <a:ext uri="{FF2B5EF4-FFF2-40B4-BE49-F238E27FC236}">
                <a16:creationId xmlns:a16="http://schemas.microsoft.com/office/drawing/2014/main" xmlns="" id="{E815FDC8-8971-4BA9-A1F9-A5DD3FFEEA5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2702" t="15907" r="14444" b="23509"/>
          <a:stretch/>
        </p:blipFill>
        <p:spPr>
          <a:xfrm>
            <a:off x="3500487" y="3803963"/>
            <a:ext cx="2453610" cy="2040392"/>
          </a:xfrm>
          <a:prstGeom prst="rect">
            <a:avLst/>
          </a:prstGeom>
        </p:spPr>
      </p:pic>
      <p:sp>
        <p:nvSpPr>
          <p:cNvPr id="28" name="Rectangle 27">
            <a:extLst>
              <a:ext uri="{FF2B5EF4-FFF2-40B4-BE49-F238E27FC236}">
                <a16:creationId xmlns:a16="http://schemas.microsoft.com/office/drawing/2014/main" xmlns="" id="{6146A962-B114-4AF4-A0A4-6348A99D0F9C}"/>
              </a:ext>
            </a:extLst>
          </p:cNvPr>
          <p:cNvSpPr/>
          <p:nvPr/>
        </p:nvSpPr>
        <p:spPr>
          <a:xfrm>
            <a:off x="3874610" y="5922478"/>
            <a:ext cx="1769139" cy="400110"/>
          </a:xfrm>
          <a:prstGeom prst="rect">
            <a:avLst/>
          </a:prstGeom>
        </p:spPr>
        <p:txBody>
          <a:bodyPr wrap="square">
            <a:spAutoFit/>
          </a:bodyPr>
          <a:lstStyle/>
          <a:p>
            <a:pPr lvl="0">
              <a:defRPr/>
            </a:pPr>
            <a:r>
              <a:rPr lang="en-US" sz="2000" dirty="0">
                <a:solidFill>
                  <a:prstClr val="white"/>
                </a:solidFill>
                <a:latin typeface="Tw Cen MT" panose="020B0602020104020603" pitchFamily="34" charset="0"/>
              </a:rPr>
              <a:t>Video Cameras</a:t>
            </a:r>
          </a:p>
        </p:txBody>
      </p:sp>
      <p:pic>
        <p:nvPicPr>
          <p:cNvPr id="31" name="Picture 30" descr="A picture containing object&#10;&#10;Description automatically generated">
            <a:extLst>
              <a:ext uri="{FF2B5EF4-FFF2-40B4-BE49-F238E27FC236}">
                <a16:creationId xmlns:a16="http://schemas.microsoft.com/office/drawing/2014/main" xmlns="" id="{25493F16-0A1C-44A6-8996-AE3402164B45}"/>
              </a:ext>
            </a:extLst>
          </p:cNvPr>
          <p:cNvPicPr>
            <a:picLocks noChangeAspect="1"/>
          </p:cNvPicPr>
          <p:nvPr/>
        </p:nvPicPr>
        <p:blipFill rotWithShape="1">
          <a:blip r:embed="rId12">
            <a:extLst>
              <a:ext uri="{28A0092B-C50C-407E-A947-70E740481C1C}">
                <a14:useLocalDpi xmlns:a14="http://schemas.microsoft.com/office/drawing/2010/main" val="0"/>
              </a:ext>
            </a:extLst>
          </a:blip>
          <a:srcRect l="32381" t="31579" r="34212" b="30292"/>
          <a:stretch/>
        </p:blipFill>
        <p:spPr>
          <a:xfrm>
            <a:off x="6689590" y="3882087"/>
            <a:ext cx="1787687" cy="2040391"/>
          </a:xfrm>
          <a:prstGeom prst="rect">
            <a:avLst/>
          </a:prstGeom>
        </p:spPr>
      </p:pic>
      <p:sp>
        <p:nvSpPr>
          <p:cNvPr id="7" name="Rectangle 6">
            <a:extLst>
              <a:ext uri="{FF2B5EF4-FFF2-40B4-BE49-F238E27FC236}">
                <a16:creationId xmlns:a16="http://schemas.microsoft.com/office/drawing/2014/main" xmlns="" id="{D952055D-C1FA-4E2B-A9CB-1B9F26B440E7}"/>
              </a:ext>
            </a:extLst>
          </p:cNvPr>
          <p:cNvSpPr/>
          <p:nvPr/>
        </p:nvSpPr>
        <p:spPr>
          <a:xfrm>
            <a:off x="10055055" y="5922478"/>
            <a:ext cx="776175" cy="400110"/>
          </a:xfrm>
          <a:prstGeom prst="rect">
            <a:avLst/>
          </a:prstGeom>
        </p:spPr>
        <p:txBody>
          <a:bodyPr wrap="none">
            <a:spAutoFit/>
          </a:bodyPr>
          <a:lstStyle/>
          <a:p>
            <a:r>
              <a:rPr lang="en-US" sz="2000" dirty="0">
                <a:solidFill>
                  <a:prstClr val="white"/>
                </a:solidFill>
                <a:latin typeface="Tw Cen MT" panose="020B0602020104020603" pitchFamily="34" charset="0"/>
              </a:rPr>
              <a:t>Other</a:t>
            </a:r>
            <a:endParaRPr lang="en-US" dirty="0"/>
          </a:p>
        </p:txBody>
      </p:sp>
      <p:pic>
        <p:nvPicPr>
          <p:cNvPr id="8" name="Picture 7">
            <a:extLst>
              <a:ext uri="{FF2B5EF4-FFF2-40B4-BE49-F238E27FC236}">
                <a16:creationId xmlns:a16="http://schemas.microsoft.com/office/drawing/2014/main" xmlns="" id="{F38427E8-84FE-4A31-BDE9-B36F1448BF1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514758" y="4185363"/>
            <a:ext cx="1856767" cy="1433838"/>
          </a:xfrm>
          <a:prstGeom prst="rect">
            <a:avLst/>
          </a:prstGeom>
        </p:spPr>
      </p:pic>
      <p:sp>
        <p:nvSpPr>
          <p:cNvPr id="22" name="Slide Number Placeholder 3">
            <a:extLst>
              <a:ext uri="{FF2B5EF4-FFF2-40B4-BE49-F238E27FC236}">
                <a16:creationId xmlns:a16="http://schemas.microsoft.com/office/drawing/2014/main" xmlns="" id="{F8FD6EF7-BADB-49DE-921F-BBB01F2B4389}"/>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8</a:t>
            </a:r>
          </a:p>
        </p:txBody>
      </p:sp>
    </p:spTree>
    <p:extLst>
      <p:ext uri="{BB962C8B-B14F-4D97-AF65-F5344CB8AC3E}">
        <p14:creationId xmlns:p14="http://schemas.microsoft.com/office/powerpoint/2010/main" val="2418175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5" name="Picture 4">
            <a:extLst>
              <a:ext uri="{FF2B5EF4-FFF2-40B4-BE49-F238E27FC236}">
                <a16:creationId xmlns:a16="http://schemas.microsoft.com/office/drawing/2014/main" xmlns="" id="{5A4AFD4F-8076-49A5-A9AA-90C8485D3B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32" y="112939"/>
            <a:ext cx="9656901" cy="871804"/>
          </a:xfrm>
          <a:prstGeom prst="rect">
            <a:avLst/>
          </a:prstGeom>
        </p:spPr>
      </p:pic>
      <p:pic>
        <p:nvPicPr>
          <p:cNvPr id="33" name="Picture 32" descr="A close up of a flower&#10;&#10;Description automatically generated">
            <a:extLst>
              <a:ext uri="{FF2B5EF4-FFF2-40B4-BE49-F238E27FC236}">
                <a16:creationId xmlns:a16="http://schemas.microsoft.com/office/drawing/2014/main" xmlns="" id="{09264F66-C7B7-431E-88E2-698C54C062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952659"/>
            <a:ext cx="2533650" cy="2533650"/>
          </a:xfrm>
          <a:prstGeom prst="rect">
            <a:avLst/>
          </a:prstGeom>
        </p:spPr>
      </p:pic>
      <p:pic>
        <p:nvPicPr>
          <p:cNvPr id="19" name="Picture 18" descr="A picture containing electronics, display&#10;&#10;Description automatically generated">
            <a:extLst>
              <a:ext uri="{FF2B5EF4-FFF2-40B4-BE49-F238E27FC236}">
                <a16:creationId xmlns:a16="http://schemas.microsoft.com/office/drawing/2014/main" xmlns="" id="{0BC2BA68-9D6D-40D3-9AE7-55CA7E8BCC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981" y="895350"/>
            <a:ext cx="2533650" cy="2533650"/>
          </a:xfrm>
          <a:prstGeom prst="rect">
            <a:avLst/>
          </a:prstGeom>
        </p:spPr>
      </p:pic>
      <p:sp>
        <p:nvSpPr>
          <p:cNvPr id="20" name="Rectangle 19">
            <a:extLst>
              <a:ext uri="{FF2B5EF4-FFF2-40B4-BE49-F238E27FC236}">
                <a16:creationId xmlns:a16="http://schemas.microsoft.com/office/drawing/2014/main" xmlns="" id="{2663F721-E7E5-4D63-A0CF-2C0BEFDE9F60}"/>
              </a:ext>
            </a:extLst>
          </p:cNvPr>
          <p:cNvSpPr/>
          <p:nvPr/>
        </p:nvSpPr>
        <p:spPr>
          <a:xfrm>
            <a:off x="2832632" y="795496"/>
            <a:ext cx="3115396" cy="1731243"/>
          </a:xfrm>
          <a:prstGeom prst="rect">
            <a:avLst/>
          </a:prstGeom>
        </p:spPr>
        <p:txBody>
          <a:bodyPr wrap="square">
            <a:spAutoFit/>
          </a:bodyPr>
          <a:lstStyle/>
          <a:p>
            <a:r>
              <a:rPr lang="da-DK" sz="2000" dirty="0">
                <a:latin typeface="Tw Cen MT" panose="020B0602020104020603" pitchFamily="34" charset="0"/>
              </a:rPr>
              <a:t>Z9G | MASTER Series | LED | 8K | High Dynamic Range (HDR) | Smart TV</a:t>
            </a:r>
          </a:p>
          <a:p>
            <a:pPr>
              <a:spcBef>
                <a:spcPts val="300"/>
              </a:spcBef>
            </a:pPr>
            <a:r>
              <a:rPr lang="en-US" sz="1600" dirty="0">
                <a:solidFill>
                  <a:schemeClr val="tx1">
                    <a:lumMod val="85000"/>
                  </a:schemeClr>
                </a:solidFill>
                <a:latin typeface="Tw Cen MT" panose="020B0602020104020603" pitchFamily="34" charset="0"/>
              </a:rPr>
              <a:t>XBR Z9G Series</a:t>
            </a:r>
          </a:p>
          <a:p>
            <a:endParaRPr lang="en-US" sz="1400" dirty="0">
              <a:solidFill>
                <a:schemeClr val="tx1">
                  <a:lumMod val="85000"/>
                </a:schemeClr>
              </a:solidFill>
              <a:latin typeface="Tw Cen MT" panose="020B0602020104020603" pitchFamily="34" charset="0"/>
            </a:endParaRPr>
          </a:p>
          <a:p>
            <a:r>
              <a:rPr lang="en-US" sz="1400" dirty="0">
                <a:solidFill>
                  <a:schemeClr val="tx1">
                    <a:lumMod val="85000"/>
                  </a:schemeClr>
                </a:solidFill>
                <a:latin typeface="Tw Cen MT" panose="020B0602020104020603" pitchFamily="34" charset="0"/>
              </a:rPr>
              <a:t>215 cm (85'')|248 cm (98")</a:t>
            </a:r>
          </a:p>
        </p:txBody>
      </p:sp>
      <p:pic>
        <p:nvPicPr>
          <p:cNvPr id="26" name="Picture 25">
            <a:extLst>
              <a:ext uri="{FF2B5EF4-FFF2-40B4-BE49-F238E27FC236}">
                <a16:creationId xmlns:a16="http://schemas.microsoft.com/office/drawing/2014/main" xmlns="" id="{1EC24D0E-D3F6-40EB-BF1F-63367034DD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8981" y="3878580"/>
            <a:ext cx="2533650" cy="2533650"/>
          </a:xfrm>
          <a:prstGeom prst="rect">
            <a:avLst/>
          </a:prstGeom>
        </p:spPr>
      </p:pic>
      <p:sp>
        <p:nvSpPr>
          <p:cNvPr id="30" name="Rectangle 29">
            <a:extLst>
              <a:ext uri="{FF2B5EF4-FFF2-40B4-BE49-F238E27FC236}">
                <a16:creationId xmlns:a16="http://schemas.microsoft.com/office/drawing/2014/main" xmlns="" id="{2E45E535-3415-4E0C-B135-BC4AF93DFC76}"/>
              </a:ext>
            </a:extLst>
          </p:cNvPr>
          <p:cNvSpPr/>
          <p:nvPr/>
        </p:nvSpPr>
        <p:spPr>
          <a:xfrm>
            <a:off x="8629650" y="820730"/>
            <a:ext cx="3414378" cy="2039020"/>
          </a:xfrm>
          <a:prstGeom prst="rect">
            <a:avLst/>
          </a:prstGeom>
        </p:spPr>
        <p:txBody>
          <a:bodyPr wrap="square">
            <a:spAutoFit/>
          </a:bodyPr>
          <a:lstStyle/>
          <a:p>
            <a:r>
              <a:rPr lang="da-DK" sz="2000" dirty="0">
                <a:latin typeface="Tw Cen MT" panose="020B0602020104020603" pitchFamily="34" charset="0"/>
              </a:rPr>
              <a:t>Z9G | MASTER Series | OLED | 4K Ultra HD| High Dynamic Range (HDR) | Smart TV</a:t>
            </a:r>
          </a:p>
          <a:p>
            <a:pPr>
              <a:spcBef>
                <a:spcPts val="300"/>
              </a:spcBef>
            </a:pPr>
            <a:r>
              <a:rPr lang="en-US" sz="1600" dirty="0">
                <a:solidFill>
                  <a:schemeClr val="tx1">
                    <a:lumMod val="85000"/>
                  </a:schemeClr>
                </a:solidFill>
                <a:latin typeface="Tw Cen MT" panose="020B0602020104020603" pitchFamily="34" charset="0"/>
              </a:rPr>
              <a:t>XBR A9G Series</a:t>
            </a:r>
          </a:p>
          <a:p>
            <a:endParaRPr lang="en-US" sz="1600" dirty="0">
              <a:solidFill>
                <a:schemeClr val="tx1">
                  <a:lumMod val="85000"/>
                </a:schemeClr>
              </a:solidFill>
              <a:latin typeface="Tw Cen MT" panose="020B0602020104020603" pitchFamily="34" charset="0"/>
            </a:endParaRPr>
          </a:p>
          <a:p>
            <a:r>
              <a:rPr lang="en-US" sz="1600" dirty="0">
                <a:solidFill>
                  <a:schemeClr val="tx1">
                    <a:lumMod val="85000"/>
                  </a:schemeClr>
                </a:solidFill>
                <a:latin typeface="Tw Cen MT" panose="020B0602020104020603" pitchFamily="34" charset="0"/>
              </a:rPr>
              <a:t>139 cm (55")|164 cm (65")|</a:t>
            </a:r>
          </a:p>
          <a:p>
            <a:r>
              <a:rPr lang="en-US" sz="1600" dirty="0">
                <a:solidFill>
                  <a:schemeClr val="tx1">
                    <a:lumMod val="85000"/>
                  </a:schemeClr>
                </a:solidFill>
                <a:latin typeface="Tw Cen MT" panose="020B0602020104020603" pitchFamily="34" charset="0"/>
              </a:rPr>
              <a:t>195 cm (77")</a:t>
            </a:r>
          </a:p>
        </p:txBody>
      </p:sp>
      <p:sp>
        <p:nvSpPr>
          <p:cNvPr id="34" name="Rectangle 33">
            <a:extLst>
              <a:ext uri="{FF2B5EF4-FFF2-40B4-BE49-F238E27FC236}">
                <a16:creationId xmlns:a16="http://schemas.microsoft.com/office/drawing/2014/main" xmlns="" id="{5824C74D-A2A2-4753-9381-ED6EFB1A54A4}"/>
              </a:ext>
            </a:extLst>
          </p:cNvPr>
          <p:cNvSpPr/>
          <p:nvPr/>
        </p:nvSpPr>
        <p:spPr>
          <a:xfrm>
            <a:off x="2832631" y="3764250"/>
            <a:ext cx="3414378" cy="1792798"/>
          </a:xfrm>
          <a:prstGeom prst="rect">
            <a:avLst/>
          </a:prstGeom>
        </p:spPr>
        <p:txBody>
          <a:bodyPr wrap="square">
            <a:spAutoFit/>
          </a:bodyPr>
          <a:lstStyle/>
          <a:p>
            <a:r>
              <a:rPr lang="da-DK" sz="2000" dirty="0">
                <a:latin typeface="Tw Cen MT" panose="020B0602020104020603" pitchFamily="34" charset="0"/>
              </a:rPr>
              <a:t>Z9F | MASTER Series | LED | 4K Ultra HD| High Dynamic Range (HDR) | Smart TV</a:t>
            </a:r>
          </a:p>
          <a:p>
            <a:pPr>
              <a:spcBef>
                <a:spcPts val="300"/>
              </a:spcBef>
            </a:pPr>
            <a:r>
              <a:rPr lang="en-US" sz="1600" dirty="0">
                <a:solidFill>
                  <a:schemeClr val="tx1">
                    <a:lumMod val="85000"/>
                  </a:schemeClr>
                </a:solidFill>
                <a:latin typeface="Tw Cen MT" panose="020B0602020104020603" pitchFamily="34" charset="0"/>
              </a:rPr>
              <a:t>XBR A9F Series</a:t>
            </a:r>
          </a:p>
          <a:p>
            <a:endParaRPr lang="en-US" sz="1600" dirty="0">
              <a:solidFill>
                <a:schemeClr val="tx1">
                  <a:lumMod val="85000"/>
                </a:schemeClr>
              </a:solidFill>
              <a:latin typeface="Tw Cen MT" panose="020B0602020104020603" pitchFamily="34" charset="0"/>
            </a:endParaRPr>
          </a:p>
          <a:p>
            <a:r>
              <a:rPr lang="en-US" sz="1600" dirty="0">
                <a:solidFill>
                  <a:schemeClr val="tx1">
                    <a:lumMod val="85000"/>
                  </a:schemeClr>
                </a:solidFill>
                <a:latin typeface="Tw Cen MT" panose="020B0602020104020603" pitchFamily="34" charset="0"/>
              </a:rPr>
              <a:t>164 cm (65")|189 cm (75”)</a:t>
            </a:r>
          </a:p>
        </p:txBody>
      </p:sp>
      <p:pic>
        <p:nvPicPr>
          <p:cNvPr id="36" name="Picture 35" descr="A sunset in the background&#10;&#10;Description automatically generated">
            <a:extLst>
              <a:ext uri="{FF2B5EF4-FFF2-40B4-BE49-F238E27FC236}">
                <a16:creationId xmlns:a16="http://schemas.microsoft.com/office/drawing/2014/main" xmlns="" id="{CCC0A105-86D1-4085-B1D0-83154D3A82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0" y="3878580"/>
            <a:ext cx="2533650" cy="2533650"/>
          </a:xfrm>
          <a:prstGeom prst="rect">
            <a:avLst/>
          </a:prstGeom>
        </p:spPr>
      </p:pic>
      <p:sp>
        <p:nvSpPr>
          <p:cNvPr id="37" name="Rectangle 36">
            <a:extLst>
              <a:ext uri="{FF2B5EF4-FFF2-40B4-BE49-F238E27FC236}">
                <a16:creationId xmlns:a16="http://schemas.microsoft.com/office/drawing/2014/main" xmlns="" id="{1E4B44CD-3B52-4888-A582-D32BFBC4855B}"/>
              </a:ext>
            </a:extLst>
          </p:cNvPr>
          <p:cNvSpPr/>
          <p:nvPr/>
        </p:nvSpPr>
        <p:spPr>
          <a:xfrm>
            <a:off x="8629650" y="3764250"/>
            <a:ext cx="3414378" cy="2039020"/>
          </a:xfrm>
          <a:prstGeom prst="rect">
            <a:avLst/>
          </a:prstGeom>
        </p:spPr>
        <p:txBody>
          <a:bodyPr wrap="square">
            <a:spAutoFit/>
          </a:bodyPr>
          <a:lstStyle/>
          <a:p>
            <a:r>
              <a:rPr lang="da-DK" sz="2000" dirty="0">
                <a:latin typeface="Tw Cen MT" panose="020B0602020104020603" pitchFamily="34" charset="0"/>
              </a:rPr>
              <a:t>A1 | OLED | 4K Ultra HD | High Dynamic Range(HDR) | Smart TV</a:t>
            </a:r>
          </a:p>
          <a:p>
            <a:pPr>
              <a:spcBef>
                <a:spcPts val="300"/>
              </a:spcBef>
            </a:pPr>
            <a:r>
              <a:rPr lang="en-US" sz="1600" dirty="0">
                <a:solidFill>
                  <a:schemeClr val="tx1">
                    <a:lumMod val="85000"/>
                  </a:schemeClr>
                </a:solidFill>
                <a:latin typeface="Tw Cen MT" panose="020B0602020104020603" pitchFamily="34" charset="0"/>
              </a:rPr>
              <a:t>A1E</a:t>
            </a:r>
          </a:p>
          <a:p>
            <a:endParaRPr lang="en-US" sz="1600" dirty="0">
              <a:solidFill>
                <a:schemeClr val="tx1">
                  <a:lumMod val="85000"/>
                </a:schemeClr>
              </a:solidFill>
              <a:latin typeface="Tw Cen MT" panose="020B0602020104020603" pitchFamily="34" charset="0"/>
            </a:endParaRPr>
          </a:p>
          <a:p>
            <a:r>
              <a:rPr lang="en-US" sz="1600" dirty="0">
                <a:solidFill>
                  <a:schemeClr val="tx1">
                    <a:lumMod val="85000"/>
                  </a:schemeClr>
                </a:solidFill>
                <a:latin typeface="Tw Cen MT" panose="020B0602020104020603" pitchFamily="34" charset="0"/>
              </a:rPr>
              <a:t>139 cm (55")|164 cm (65")|</a:t>
            </a:r>
          </a:p>
          <a:p>
            <a:r>
              <a:rPr lang="en-US" sz="1600" dirty="0">
                <a:solidFill>
                  <a:schemeClr val="tx1">
                    <a:lumMod val="85000"/>
                  </a:schemeClr>
                </a:solidFill>
                <a:latin typeface="Tw Cen MT" panose="020B0602020104020603" pitchFamily="34" charset="0"/>
              </a:rPr>
              <a:t>195 cm (77")</a:t>
            </a:r>
          </a:p>
        </p:txBody>
      </p:sp>
      <p:pic>
        <p:nvPicPr>
          <p:cNvPr id="4" name="Picture 3" descr="A picture containing clipart&#10;&#10;Description automatically generated">
            <a:extLst>
              <a:ext uri="{FF2B5EF4-FFF2-40B4-BE49-F238E27FC236}">
                <a16:creationId xmlns:a16="http://schemas.microsoft.com/office/drawing/2014/main" xmlns="" id="{A65C5C21-2B15-451D-9C36-94CE80B0BBC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77896" y="431502"/>
            <a:ext cx="1026695" cy="250257"/>
          </a:xfrm>
          <a:prstGeom prst="rect">
            <a:avLst/>
          </a:prstGeom>
        </p:spPr>
      </p:pic>
      <p:sp>
        <p:nvSpPr>
          <p:cNvPr id="14" name="Slide Number Placeholder 3">
            <a:extLst>
              <a:ext uri="{FF2B5EF4-FFF2-40B4-BE49-F238E27FC236}">
                <a16:creationId xmlns:a16="http://schemas.microsoft.com/office/drawing/2014/main" xmlns="" id="{0E8FA9E7-B241-4C07-B2FC-3828AAEE4469}"/>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9</a:t>
            </a:r>
          </a:p>
        </p:txBody>
      </p:sp>
    </p:spTree>
    <p:extLst>
      <p:ext uri="{BB962C8B-B14F-4D97-AF65-F5344CB8AC3E}">
        <p14:creationId xmlns:p14="http://schemas.microsoft.com/office/powerpoint/2010/main" val="2891857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5" name="Picture 4">
            <a:extLst>
              <a:ext uri="{FF2B5EF4-FFF2-40B4-BE49-F238E27FC236}">
                <a16:creationId xmlns:a16="http://schemas.microsoft.com/office/drawing/2014/main" xmlns="" id="{231894E2-2559-4950-856E-474EBA09E3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32" y="121015"/>
            <a:ext cx="9656901" cy="871804"/>
          </a:xfrm>
          <a:prstGeom prst="rect">
            <a:avLst/>
          </a:prstGeom>
        </p:spPr>
      </p:pic>
      <p:pic>
        <p:nvPicPr>
          <p:cNvPr id="10" name="Picture 9" descr="A close up of electronics&#10;&#10;Description automatically generated">
            <a:extLst>
              <a:ext uri="{FF2B5EF4-FFF2-40B4-BE49-F238E27FC236}">
                <a16:creationId xmlns:a16="http://schemas.microsoft.com/office/drawing/2014/main" xmlns="" id="{AE70F542-75DC-48C0-B962-B8B256AD56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01" y="3878581"/>
            <a:ext cx="2533650" cy="2533650"/>
          </a:xfrm>
          <a:prstGeom prst="rect">
            <a:avLst/>
          </a:prstGeom>
        </p:spPr>
      </p:pic>
      <p:pic>
        <p:nvPicPr>
          <p:cNvPr id="8" name="Picture 7" descr="A close up of a speaker&#10;&#10;Description automatically generated">
            <a:extLst>
              <a:ext uri="{FF2B5EF4-FFF2-40B4-BE49-F238E27FC236}">
                <a16:creationId xmlns:a16="http://schemas.microsoft.com/office/drawing/2014/main" xmlns="" id="{B1DD7C85-0B1A-4D04-B7F3-3E35BAD69C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794" y="3896437"/>
            <a:ext cx="2533651" cy="2533651"/>
          </a:xfrm>
          <a:prstGeom prst="rect">
            <a:avLst/>
          </a:prstGeom>
        </p:spPr>
      </p:pic>
      <p:pic>
        <p:nvPicPr>
          <p:cNvPr id="4" name="Picture 3" descr="A close up of a device&#10;&#10;Description automatically generated">
            <a:extLst>
              <a:ext uri="{FF2B5EF4-FFF2-40B4-BE49-F238E27FC236}">
                <a16:creationId xmlns:a16="http://schemas.microsoft.com/office/drawing/2014/main" xmlns="" id="{3DFF5866-36C1-4935-9933-19082DCEEE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928876"/>
            <a:ext cx="2533650" cy="2533650"/>
          </a:xfrm>
          <a:prstGeom prst="rect">
            <a:avLst/>
          </a:prstGeom>
        </p:spPr>
      </p:pic>
      <p:pic>
        <p:nvPicPr>
          <p:cNvPr id="7" name="Picture 6" descr="A close up of a device&#10;&#10;Description automatically generated">
            <a:extLst>
              <a:ext uri="{FF2B5EF4-FFF2-40B4-BE49-F238E27FC236}">
                <a16:creationId xmlns:a16="http://schemas.microsoft.com/office/drawing/2014/main" xmlns="" id="{0356CFAB-4AAF-4293-80A7-7424F7B90D5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2796" y="909344"/>
            <a:ext cx="2533651" cy="2533651"/>
          </a:xfrm>
          <a:prstGeom prst="rect">
            <a:avLst/>
          </a:prstGeom>
        </p:spPr>
      </p:pic>
      <p:sp>
        <p:nvSpPr>
          <p:cNvPr id="20" name="Rectangle 19">
            <a:extLst>
              <a:ext uri="{FF2B5EF4-FFF2-40B4-BE49-F238E27FC236}">
                <a16:creationId xmlns:a16="http://schemas.microsoft.com/office/drawing/2014/main" xmlns="" id="{2663F721-E7E5-4D63-A0CF-2C0BEFDE9F60}"/>
              </a:ext>
            </a:extLst>
          </p:cNvPr>
          <p:cNvSpPr/>
          <p:nvPr/>
        </p:nvSpPr>
        <p:spPr>
          <a:xfrm>
            <a:off x="2832632" y="795496"/>
            <a:ext cx="2527465" cy="1454244"/>
          </a:xfrm>
          <a:prstGeom prst="rect">
            <a:avLst/>
          </a:prstGeom>
        </p:spPr>
        <p:txBody>
          <a:bodyPr wrap="square">
            <a:spAutoFit/>
          </a:bodyPr>
          <a:lstStyle/>
          <a:p>
            <a:pPr lvl="0"/>
            <a:r>
              <a:rPr lang="en-US" sz="2000" dirty="0">
                <a:solidFill>
                  <a:prstClr val="white"/>
                </a:solidFill>
                <a:latin typeface="Tw Cen MT" panose="020B0602020104020603" pitchFamily="34" charset="0"/>
              </a:rPr>
              <a:t>Blu-ray Home Cinema System with Bluetooth</a:t>
            </a:r>
            <a:endParaRPr kumimoji="0" lang="da-DK" sz="20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lvl="0">
              <a:spcBef>
                <a:spcPts val="300"/>
              </a:spcBef>
            </a:pPr>
            <a:r>
              <a:rPr lang="en-US" sz="1600" dirty="0">
                <a:solidFill>
                  <a:prstClr val="white">
                    <a:lumMod val="85000"/>
                  </a:prstClr>
                </a:solidFill>
                <a:latin typeface="Tw Cen MT" panose="020B0602020104020603" pitchFamily="34" charset="0"/>
              </a:rPr>
              <a:t>BDV-N9200W / N9200WL</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a:p>
            <a:pPr lvl="0"/>
            <a:r>
              <a:rPr lang="en-US" sz="1600" dirty="0">
                <a:solidFill>
                  <a:prstClr val="white">
                    <a:lumMod val="85000"/>
                  </a:prstClr>
                </a:solidFill>
                <a:latin typeface="Tw Cen MT" panose="020B0602020104020603" pitchFamily="34" charset="0"/>
              </a:rPr>
              <a:t>White|Black</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p:txBody>
      </p:sp>
      <p:sp>
        <p:nvSpPr>
          <p:cNvPr id="30" name="Rectangle 29">
            <a:extLst>
              <a:ext uri="{FF2B5EF4-FFF2-40B4-BE49-F238E27FC236}">
                <a16:creationId xmlns:a16="http://schemas.microsoft.com/office/drawing/2014/main" xmlns="" id="{2E45E535-3415-4E0C-B135-BC4AF93DFC76}"/>
              </a:ext>
            </a:extLst>
          </p:cNvPr>
          <p:cNvSpPr/>
          <p:nvPr/>
        </p:nvSpPr>
        <p:spPr>
          <a:xfrm>
            <a:off x="8629650" y="820730"/>
            <a:ext cx="3269553" cy="1300356"/>
          </a:xfrm>
          <a:prstGeom prst="rect">
            <a:avLst/>
          </a:prstGeom>
        </p:spPr>
        <p:txBody>
          <a:bodyPr wrap="square">
            <a:spAutoFit/>
          </a:bodyPr>
          <a:lstStyle/>
          <a:p>
            <a:pPr lvl="0">
              <a:defRPr/>
            </a:pPr>
            <a:r>
              <a:rPr lang="en-US" sz="2000" dirty="0">
                <a:latin typeface="Tw Cen MT" panose="020B0602020104020603" pitchFamily="34" charset="0"/>
              </a:rPr>
              <a:t>2.1ch Dolby Atmos</a:t>
            </a:r>
            <a:r>
              <a:rPr lang="en-US" sz="2000" dirty="0">
                <a:latin typeface="Bahnschrift Light Condensed" panose="020B0502040204020203" pitchFamily="34" charset="0"/>
              </a:rPr>
              <a:t>®</a:t>
            </a:r>
            <a:r>
              <a:rPr lang="en-US" sz="2000" dirty="0">
                <a:latin typeface="Tw Cen MT" panose="020B0602020104020603" pitchFamily="34" charset="0"/>
              </a:rPr>
              <a:t>/DTS:X</a:t>
            </a:r>
            <a:r>
              <a:rPr lang="en-US" sz="2000" dirty="0">
                <a:latin typeface="Bahnschrift Light Condensed" panose="020B0502040204020203" pitchFamily="34" charset="0"/>
              </a:rPr>
              <a:t>®</a:t>
            </a:r>
            <a:r>
              <a:rPr lang="en-US" sz="2000" dirty="0">
                <a:latin typeface="Tw Cen MT" panose="020B0602020104020603" pitchFamily="34" charset="0"/>
              </a:rPr>
              <a:t> Single Sound Bar with built-in subwoofer | HT-X8500</a:t>
            </a:r>
            <a:endParaRPr kumimoji="0" lang="da-DK" sz="2000" b="0" i="0" u="none" strike="noStrike" kern="1200" cap="none" spc="0" normalizeH="0" baseline="0" noProof="0" dirty="0">
              <a:ln>
                <a:noFill/>
              </a:ln>
              <a:effectLst/>
              <a:uLnTx/>
              <a:uFillTx/>
              <a:latin typeface="Tw Cen MT" panose="020B0602020104020603" pitchFamily="34" charset="0"/>
            </a:endParaRPr>
          </a:p>
          <a:p>
            <a:pPr marL="0" marR="0" lvl="0" indent="0" algn="l" defTabSz="914400" rtl="0" eaLnBrk="1" fontAlgn="auto" latinLnBrk="0" hangingPunct="1">
              <a:lnSpc>
                <a:spcPct val="100000"/>
              </a:lnSpc>
              <a:spcBef>
                <a:spcPts val="300"/>
              </a:spcBef>
              <a:spcAft>
                <a:spcPts val="0"/>
              </a:spcAft>
              <a:buClrTx/>
              <a:buSzTx/>
              <a:buFontTx/>
              <a:buNone/>
              <a:tabLst/>
              <a:defRPr/>
            </a:pPr>
            <a:r>
              <a:rPr lang="en-US" sz="1600" dirty="0">
                <a:solidFill>
                  <a:prstClr val="white">
                    <a:lumMod val="85000"/>
                  </a:prstClr>
                </a:solidFill>
                <a:latin typeface="Tw Cen MT" panose="020B0602020104020603" pitchFamily="34" charset="0"/>
              </a:rPr>
              <a:t>HT-X8500</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p:txBody>
      </p:sp>
      <p:sp>
        <p:nvSpPr>
          <p:cNvPr id="34" name="Rectangle 33">
            <a:extLst>
              <a:ext uri="{FF2B5EF4-FFF2-40B4-BE49-F238E27FC236}">
                <a16:creationId xmlns:a16="http://schemas.microsoft.com/office/drawing/2014/main" xmlns="" id="{5824C74D-A2A2-4753-9381-ED6EFB1A54A4}"/>
              </a:ext>
            </a:extLst>
          </p:cNvPr>
          <p:cNvSpPr/>
          <p:nvPr/>
        </p:nvSpPr>
        <p:spPr>
          <a:xfrm>
            <a:off x="2832631" y="3764250"/>
            <a:ext cx="3115397" cy="992579"/>
          </a:xfrm>
          <a:prstGeom prst="rect">
            <a:avLst/>
          </a:prstGeom>
        </p:spPr>
        <p:txBody>
          <a:bodyPr wrap="square">
            <a:spAutoFit/>
          </a:bodyPr>
          <a:lstStyle/>
          <a:p>
            <a:pPr lvl="0">
              <a:defRPr/>
            </a:pPr>
            <a:r>
              <a:rPr lang="da-DK" sz="2000" dirty="0">
                <a:solidFill>
                  <a:prstClr val="white"/>
                </a:solidFill>
                <a:latin typeface="Tw Cen MT" panose="020B0602020104020603" pitchFamily="34" charset="0"/>
              </a:rPr>
              <a:t>Dolby Atmos Enabled Speakers</a:t>
            </a:r>
            <a:endParaRPr kumimoji="0" lang="da-DK" sz="20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lang="en-US" sz="1600" dirty="0">
                <a:solidFill>
                  <a:prstClr val="white">
                    <a:lumMod val="85000"/>
                  </a:prstClr>
                </a:solidFill>
                <a:latin typeface="Tw Cen MT" panose="020B0602020104020603" pitchFamily="34" charset="0"/>
              </a:rPr>
              <a:t>SS-CSE</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p:txBody>
      </p:sp>
      <p:sp>
        <p:nvSpPr>
          <p:cNvPr id="37" name="Rectangle 36">
            <a:extLst>
              <a:ext uri="{FF2B5EF4-FFF2-40B4-BE49-F238E27FC236}">
                <a16:creationId xmlns:a16="http://schemas.microsoft.com/office/drawing/2014/main" xmlns="" id="{1E4B44CD-3B52-4888-A582-D32BFBC4855B}"/>
              </a:ext>
            </a:extLst>
          </p:cNvPr>
          <p:cNvSpPr/>
          <p:nvPr/>
        </p:nvSpPr>
        <p:spPr>
          <a:xfrm>
            <a:off x="8629650" y="3764250"/>
            <a:ext cx="3414378" cy="992579"/>
          </a:xfrm>
          <a:prstGeom prst="rect">
            <a:avLst/>
          </a:prstGeom>
        </p:spPr>
        <p:txBody>
          <a:bodyPr wrap="square">
            <a:spAutoFit/>
          </a:bodyPr>
          <a:lstStyle/>
          <a:p>
            <a:pPr lvl="0">
              <a:defRPr/>
            </a:pPr>
            <a:r>
              <a:rPr lang="en-US" sz="2000" dirty="0">
                <a:solidFill>
                  <a:prstClr val="white"/>
                </a:solidFill>
                <a:latin typeface="Tw Cen MT" panose="020B0602020104020603" pitchFamily="34" charset="0"/>
              </a:rPr>
              <a:t>7.2ch Home Cinema AV Receiver</a:t>
            </a:r>
            <a:endParaRPr kumimoji="0" lang="da-DK" sz="20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lang="en-US" sz="1600" dirty="0">
                <a:solidFill>
                  <a:prstClr val="white">
                    <a:lumMod val="85000"/>
                  </a:prstClr>
                </a:solidFill>
                <a:latin typeface="Tw Cen MT" panose="020B0602020104020603" pitchFamily="34" charset="0"/>
              </a:rPr>
              <a:t>STR-DN1060</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p:txBody>
      </p:sp>
      <p:pic>
        <p:nvPicPr>
          <p:cNvPr id="21" name="Picture 20" descr="A picture containing clipart&#10;&#10;Description automatically generated">
            <a:extLst>
              <a:ext uri="{FF2B5EF4-FFF2-40B4-BE49-F238E27FC236}">
                <a16:creationId xmlns:a16="http://schemas.microsoft.com/office/drawing/2014/main" xmlns="" id="{2D117A2E-5A43-46ED-805B-CD2C4C4DAF0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77896" y="431502"/>
            <a:ext cx="1026695" cy="250257"/>
          </a:xfrm>
          <a:prstGeom prst="rect">
            <a:avLst/>
          </a:prstGeom>
        </p:spPr>
      </p:pic>
      <p:sp>
        <p:nvSpPr>
          <p:cNvPr id="13" name="Slide Number Placeholder 3">
            <a:extLst>
              <a:ext uri="{FF2B5EF4-FFF2-40B4-BE49-F238E27FC236}">
                <a16:creationId xmlns:a16="http://schemas.microsoft.com/office/drawing/2014/main" xmlns="" id="{3F158091-F8CB-40F4-B113-39A63B17A577}"/>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10</a:t>
            </a:r>
          </a:p>
        </p:txBody>
      </p:sp>
    </p:spTree>
    <p:extLst>
      <p:ext uri="{BB962C8B-B14F-4D97-AF65-F5344CB8AC3E}">
        <p14:creationId xmlns:p14="http://schemas.microsoft.com/office/powerpoint/2010/main" val="4212844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4" name="Picture 3">
            <a:extLst>
              <a:ext uri="{FF2B5EF4-FFF2-40B4-BE49-F238E27FC236}">
                <a16:creationId xmlns:a16="http://schemas.microsoft.com/office/drawing/2014/main" xmlns="" id="{848B97C6-51E9-49BC-A627-C6A291D2FA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63" y="106277"/>
            <a:ext cx="5505165" cy="871804"/>
          </a:xfrm>
          <a:prstGeom prst="rect">
            <a:avLst/>
          </a:prstGeom>
        </p:spPr>
      </p:pic>
      <p:pic>
        <p:nvPicPr>
          <p:cNvPr id="11" name="Picture 10" descr="A close up of a device&#10;&#10;Description automatically generated">
            <a:extLst>
              <a:ext uri="{FF2B5EF4-FFF2-40B4-BE49-F238E27FC236}">
                <a16:creationId xmlns:a16="http://schemas.microsoft.com/office/drawing/2014/main" xmlns="" id="{BB61B7F0-B95C-47CA-83F7-E97D5F91E2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01" y="3892627"/>
            <a:ext cx="2533650" cy="2533650"/>
          </a:xfrm>
          <a:prstGeom prst="rect">
            <a:avLst/>
          </a:prstGeom>
        </p:spPr>
      </p:pic>
      <p:pic>
        <p:nvPicPr>
          <p:cNvPr id="15" name="Picture 14" descr="A picture containing black&#10;&#10;Description automatically generated">
            <a:extLst>
              <a:ext uri="{FF2B5EF4-FFF2-40B4-BE49-F238E27FC236}">
                <a16:creationId xmlns:a16="http://schemas.microsoft.com/office/drawing/2014/main" xmlns="" id="{CD98C47E-54B4-4F75-85D0-29DE829248E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610" y="3892627"/>
            <a:ext cx="2533650" cy="2533650"/>
          </a:xfrm>
          <a:prstGeom prst="rect">
            <a:avLst/>
          </a:prstGeom>
        </p:spPr>
      </p:pic>
      <p:pic>
        <p:nvPicPr>
          <p:cNvPr id="5" name="Picture 4" descr="A close up of electronics&#10;&#10;Description automatically generated">
            <a:extLst>
              <a:ext uri="{FF2B5EF4-FFF2-40B4-BE49-F238E27FC236}">
                <a16:creationId xmlns:a16="http://schemas.microsoft.com/office/drawing/2014/main" xmlns="" id="{5FDC88D2-087C-4083-93E3-2B1F4D64F2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610" y="899593"/>
            <a:ext cx="2533650" cy="2533650"/>
          </a:xfrm>
          <a:prstGeom prst="rect">
            <a:avLst/>
          </a:prstGeom>
        </p:spPr>
      </p:pic>
      <p:pic>
        <p:nvPicPr>
          <p:cNvPr id="13" name="Picture 12" descr="A close up of electronics&#10;&#10;Description automatically generated">
            <a:extLst>
              <a:ext uri="{FF2B5EF4-FFF2-40B4-BE49-F238E27FC236}">
                <a16:creationId xmlns:a16="http://schemas.microsoft.com/office/drawing/2014/main" xmlns="" id="{04B131DC-F7B4-4CC5-95BA-456628D37E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0" y="928875"/>
            <a:ext cx="2533650" cy="2533650"/>
          </a:xfrm>
          <a:prstGeom prst="rect">
            <a:avLst/>
          </a:prstGeom>
        </p:spPr>
      </p:pic>
      <p:sp>
        <p:nvSpPr>
          <p:cNvPr id="20" name="Rectangle 19">
            <a:extLst>
              <a:ext uri="{FF2B5EF4-FFF2-40B4-BE49-F238E27FC236}">
                <a16:creationId xmlns:a16="http://schemas.microsoft.com/office/drawing/2014/main" xmlns="" id="{2663F721-E7E5-4D63-A0CF-2C0BEFDE9F60}"/>
              </a:ext>
            </a:extLst>
          </p:cNvPr>
          <p:cNvSpPr/>
          <p:nvPr/>
        </p:nvSpPr>
        <p:spPr>
          <a:xfrm>
            <a:off x="2832631" y="795496"/>
            <a:ext cx="3114835" cy="1762021"/>
          </a:xfrm>
          <a:prstGeom prst="rect">
            <a:avLst/>
          </a:prstGeom>
        </p:spPr>
        <p:txBody>
          <a:bodyPr wrap="square">
            <a:spAutoFit/>
          </a:bodyPr>
          <a:lstStyle/>
          <a:p>
            <a:pPr lvl="0"/>
            <a:r>
              <a:rPr lang="en-US" sz="2000" dirty="0">
                <a:solidFill>
                  <a:prstClr val="white"/>
                </a:solidFill>
                <a:latin typeface="Tw Cen MT" panose="020B0602020104020603" pitchFamily="34" charset="0"/>
              </a:rPr>
              <a:t>WH-1000XM3 Wireless Noise Cancelling Headphones</a:t>
            </a:r>
            <a:endParaRPr kumimoji="0" lang="da-DK" sz="20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lang="en-US" sz="1600" dirty="0">
                <a:solidFill>
                  <a:prstClr val="white">
                    <a:lumMod val="85000"/>
                  </a:prstClr>
                </a:solidFill>
                <a:latin typeface="Tw Cen MT" panose="020B0602020104020603" pitchFamily="34" charset="0"/>
              </a:rPr>
              <a:t>WH-1000XM3</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white">
                    <a:lumMod val="85000"/>
                  </a:prstClr>
                </a:solidFill>
                <a:latin typeface="Tw Cen MT" panose="020B0602020104020603" pitchFamily="34" charset="0"/>
              </a:rPr>
              <a:t>Silver</a:t>
            </a:r>
            <a:r>
              <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rPr>
              <a:t>|Black</a:t>
            </a:r>
          </a:p>
        </p:txBody>
      </p:sp>
      <p:sp>
        <p:nvSpPr>
          <p:cNvPr id="30" name="Rectangle 29">
            <a:extLst>
              <a:ext uri="{FF2B5EF4-FFF2-40B4-BE49-F238E27FC236}">
                <a16:creationId xmlns:a16="http://schemas.microsoft.com/office/drawing/2014/main" xmlns="" id="{2E45E535-3415-4E0C-B135-BC4AF93DFC76}"/>
              </a:ext>
            </a:extLst>
          </p:cNvPr>
          <p:cNvSpPr/>
          <p:nvPr/>
        </p:nvSpPr>
        <p:spPr>
          <a:xfrm>
            <a:off x="8629650" y="820730"/>
            <a:ext cx="3269553" cy="992579"/>
          </a:xfrm>
          <a:prstGeom prst="rect">
            <a:avLst/>
          </a:prstGeom>
        </p:spPr>
        <p:txBody>
          <a:bodyPr wrap="square">
            <a:spAutoFit/>
          </a:bodyPr>
          <a:lstStyle/>
          <a:p>
            <a:pPr lvl="0">
              <a:defRPr/>
            </a:pPr>
            <a:r>
              <a:rPr lang="da-DK" sz="2000" dirty="0">
                <a:solidFill>
                  <a:prstClr val="white"/>
                </a:solidFill>
                <a:latin typeface="Tw Cen MT" panose="020B0602020104020603" pitchFamily="34" charset="0"/>
              </a:rPr>
              <a:t>IER-M9 In-ear Monitor Headphones</a:t>
            </a:r>
            <a:endParaRPr kumimoji="0" lang="da-DK" sz="20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rPr>
              <a:t>IER-M9</a:t>
            </a:r>
          </a:p>
        </p:txBody>
      </p:sp>
      <p:sp>
        <p:nvSpPr>
          <p:cNvPr id="34" name="Rectangle 33">
            <a:extLst>
              <a:ext uri="{FF2B5EF4-FFF2-40B4-BE49-F238E27FC236}">
                <a16:creationId xmlns:a16="http://schemas.microsoft.com/office/drawing/2014/main" xmlns="" id="{5824C74D-A2A2-4753-9381-ED6EFB1A54A4}"/>
              </a:ext>
            </a:extLst>
          </p:cNvPr>
          <p:cNvSpPr/>
          <p:nvPr/>
        </p:nvSpPr>
        <p:spPr>
          <a:xfrm>
            <a:off x="2832631" y="3764250"/>
            <a:ext cx="3115397" cy="1485022"/>
          </a:xfrm>
          <a:prstGeom prst="rect">
            <a:avLst/>
          </a:prstGeom>
        </p:spPr>
        <p:txBody>
          <a:bodyPr wrap="square">
            <a:spAutoFit/>
          </a:bodyPr>
          <a:lstStyle/>
          <a:p>
            <a:pPr lvl="0">
              <a:defRPr/>
            </a:pPr>
            <a:r>
              <a:rPr lang="en-US" sz="2000" dirty="0">
                <a:solidFill>
                  <a:prstClr val="white"/>
                </a:solidFill>
                <a:latin typeface="Tw Cen MT" panose="020B0602020104020603" pitchFamily="34" charset="0"/>
              </a:rPr>
              <a:t>1000X Wireless Noise Cancelling Headphones</a:t>
            </a:r>
            <a:endParaRPr kumimoji="0" lang="da-DK" sz="20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lang="en-US" sz="1600" dirty="0">
                <a:solidFill>
                  <a:prstClr val="white">
                    <a:lumMod val="85000"/>
                  </a:prstClr>
                </a:solidFill>
                <a:latin typeface="Tw Cen MT" panose="020B0602020104020603" pitchFamily="34" charset="0"/>
              </a:rPr>
              <a:t>WF-1000X</a:t>
            </a:r>
          </a:p>
          <a:p>
            <a:pPr marL="0" marR="0" lvl="0" indent="0" algn="l" defTabSz="914400" rtl="0" eaLnBrk="1" fontAlgn="auto" latinLnBrk="0" hangingPunct="1">
              <a:lnSpc>
                <a:spcPct val="100000"/>
              </a:lnSpc>
              <a:spcAft>
                <a:spcPts val="0"/>
              </a:spcAft>
              <a:buClrTx/>
              <a:buSzTx/>
              <a:buFontTx/>
              <a:buNone/>
              <a:tabLst/>
              <a:defRPr/>
            </a:pP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a:p>
            <a:pPr lvl="0">
              <a:defRPr/>
            </a:pPr>
            <a:r>
              <a:rPr lang="en-US" sz="1600" dirty="0">
                <a:solidFill>
                  <a:prstClr val="white">
                    <a:lumMod val="85000"/>
                  </a:prstClr>
                </a:solidFill>
                <a:latin typeface="Tw Cen MT" panose="020B0602020104020603" pitchFamily="34" charset="0"/>
              </a:rPr>
              <a:t>Gold|Black</a:t>
            </a:r>
          </a:p>
        </p:txBody>
      </p:sp>
      <p:sp>
        <p:nvSpPr>
          <p:cNvPr id="37" name="Rectangle 36">
            <a:extLst>
              <a:ext uri="{FF2B5EF4-FFF2-40B4-BE49-F238E27FC236}">
                <a16:creationId xmlns:a16="http://schemas.microsoft.com/office/drawing/2014/main" xmlns="" id="{1E4B44CD-3B52-4888-A582-D32BFBC4855B}"/>
              </a:ext>
            </a:extLst>
          </p:cNvPr>
          <p:cNvSpPr/>
          <p:nvPr/>
        </p:nvSpPr>
        <p:spPr>
          <a:xfrm>
            <a:off x="8629650" y="3764250"/>
            <a:ext cx="3414378" cy="992579"/>
          </a:xfrm>
          <a:prstGeom prst="rect">
            <a:avLst/>
          </a:prstGeom>
        </p:spPr>
        <p:txBody>
          <a:bodyPr wrap="square">
            <a:spAutoFit/>
          </a:bodyPr>
          <a:lstStyle/>
          <a:p>
            <a:pPr lvl="0">
              <a:defRPr/>
            </a:pPr>
            <a:r>
              <a:rPr lang="en-US" sz="2000" dirty="0">
                <a:solidFill>
                  <a:prstClr val="white"/>
                </a:solidFill>
                <a:latin typeface="Tw Cen MT" panose="020B0602020104020603" pitchFamily="34" charset="0"/>
              </a:rPr>
              <a:t>DMP-Z1 Digital Music Player Signature Series</a:t>
            </a:r>
            <a:endParaRPr kumimoji="0" lang="da-DK" sz="20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rPr>
              <a:t>SDMP-Z1</a:t>
            </a:r>
          </a:p>
        </p:txBody>
      </p:sp>
      <p:pic>
        <p:nvPicPr>
          <p:cNvPr id="17" name="Picture 16" descr="A yellow sign with black text&#10;&#10;Description automatically generated">
            <a:extLst>
              <a:ext uri="{FF2B5EF4-FFF2-40B4-BE49-F238E27FC236}">
                <a16:creationId xmlns:a16="http://schemas.microsoft.com/office/drawing/2014/main" xmlns="" id="{0C621636-5FF4-4CFB-8325-34AD09497A2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309241" y="326094"/>
            <a:ext cx="490907" cy="488452"/>
          </a:xfrm>
          <a:prstGeom prst="rect">
            <a:avLst/>
          </a:prstGeom>
        </p:spPr>
      </p:pic>
      <p:sp>
        <p:nvSpPr>
          <p:cNvPr id="14" name="Slide Number Placeholder 3">
            <a:extLst>
              <a:ext uri="{FF2B5EF4-FFF2-40B4-BE49-F238E27FC236}">
                <a16:creationId xmlns:a16="http://schemas.microsoft.com/office/drawing/2014/main" xmlns="" id="{469FC6E8-15B2-43AE-87F0-B97E2913B6D0}"/>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11</a:t>
            </a:r>
          </a:p>
        </p:txBody>
      </p:sp>
    </p:spTree>
    <p:extLst>
      <p:ext uri="{BB962C8B-B14F-4D97-AF65-F5344CB8AC3E}">
        <p14:creationId xmlns:p14="http://schemas.microsoft.com/office/powerpoint/2010/main" val="4106063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5" name="Picture 4">
            <a:extLst>
              <a:ext uri="{FF2B5EF4-FFF2-40B4-BE49-F238E27FC236}">
                <a16:creationId xmlns:a16="http://schemas.microsoft.com/office/drawing/2014/main" xmlns="" id="{AF649212-F652-4AA0-9C48-017B0CF4D8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48" y="104644"/>
            <a:ext cx="5505165" cy="871804"/>
          </a:xfrm>
          <a:prstGeom prst="rect">
            <a:avLst/>
          </a:prstGeom>
        </p:spPr>
      </p:pic>
      <p:pic>
        <p:nvPicPr>
          <p:cNvPr id="17" name="Picture 16" descr="A close up of a device&#10;&#10;Description automatically generated">
            <a:extLst>
              <a:ext uri="{FF2B5EF4-FFF2-40B4-BE49-F238E27FC236}">
                <a16:creationId xmlns:a16="http://schemas.microsoft.com/office/drawing/2014/main" xmlns="" id="{4D95FDBB-9832-420A-9FCE-2A78BF6547A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00" y="3902029"/>
            <a:ext cx="2530617" cy="2530617"/>
          </a:xfrm>
          <a:prstGeom prst="rect">
            <a:avLst/>
          </a:prstGeom>
        </p:spPr>
      </p:pic>
      <p:pic>
        <p:nvPicPr>
          <p:cNvPr id="9" name="Picture 8" descr="A picture containing object&#10;&#10;Description automatically generated">
            <a:extLst>
              <a:ext uri="{FF2B5EF4-FFF2-40B4-BE49-F238E27FC236}">
                <a16:creationId xmlns:a16="http://schemas.microsoft.com/office/drawing/2014/main" xmlns="" id="{0B15BDDB-18E1-4A7C-A232-9AEAD6C6EC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2969" y="935900"/>
            <a:ext cx="2533648" cy="2533648"/>
          </a:xfrm>
          <a:prstGeom prst="rect">
            <a:avLst/>
          </a:prstGeom>
        </p:spPr>
      </p:pic>
      <p:pic>
        <p:nvPicPr>
          <p:cNvPr id="14" name="Picture 13" descr="A picture containing sitting, indoor, case, suitcase&#10;&#10;Description automatically generated">
            <a:extLst>
              <a:ext uri="{FF2B5EF4-FFF2-40B4-BE49-F238E27FC236}">
                <a16:creationId xmlns:a16="http://schemas.microsoft.com/office/drawing/2014/main" xmlns="" id="{568F7BC9-B367-45BA-9DBC-331C616E5A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9642" y="3902029"/>
            <a:ext cx="2533769" cy="2533769"/>
          </a:xfrm>
          <a:prstGeom prst="rect">
            <a:avLst/>
          </a:prstGeom>
        </p:spPr>
      </p:pic>
      <p:pic>
        <p:nvPicPr>
          <p:cNvPr id="4" name="Picture 3" descr="A close up of a device&#10;&#10;Description automatically generated">
            <a:extLst>
              <a:ext uri="{FF2B5EF4-FFF2-40B4-BE49-F238E27FC236}">
                <a16:creationId xmlns:a16="http://schemas.microsoft.com/office/drawing/2014/main" xmlns="" id="{F9B719B2-8F28-4899-AA17-712C036910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9642" y="895783"/>
            <a:ext cx="2530617" cy="2530617"/>
          </a:xfrm>
          <a:prstGeom prst="rect">
            <a:avLst/>
          </a:prstGeom>
        </p:spPr>
      </p:pic>
      <p:sp>
        <p:nvSpPr>
          <p:cNvPr id="20" name="Rectangle 19">
            <a:extLst>
              <a:ext uri="{FF2B5EF4-FFF2-40B4-BE49-F238E27FC236}">
                <a16:creationId xmlns:a16="http://schemas.microsoft.com/office/drawing/2014/main" xmlns="" id="{2663F721-E7E5-4D63-A0CF-2C0BEFDE9F60}"/>
              </a:ext>
            </a:extLst>
          </p:cNvPr>
          <p:cNvSpPr/>
          <p:nvPr/>
        </p:nvSpPr>
        <p:spPr>
          <a:xfrm>
            <a:off x="2832632" y="795496"/>
            <a:ext cx="3263368" cy="1454244"/>
          </a:xfrm>
          <a:prstGeom prst="rect">
            <a:avLst/>
          </a:prstGeom>
        </p:spPr>
        <p:txBody>
          <a:bodyPr wrap="square">
            <a:spAutoFit/>
          </a:bodyPr>
          <a:lstStyle/>
          <a:p>
            <a:pPr lvl="0"/>
            <a:r>
              <a:rPr lang="en-US" sz="2000" dirty="0">
                <a:solidFill>
                  <a:prstClr val="white"/>
                </a:solidFill>
                <a:latin typeface="Tw Cen MT" panose="020B0602020104020603" pitchFamily="34" charset="0"/>
              </a:rPr>
              <a:t>XB32 EXTRA BASS</a:t>
            </a:r>
            <a:r>
              <a:rPr lang="en-US" sz="2000" dirty="0">
                <a:solidFill>
                  <a:prstClr val="white"/>
                </a:solidFill>
                <a:latin typeface="Bahnschrift Light Condensed" panose="020B0502040204020203" pitchFamily="34" charset="0"/>
              </a:rPr>
              <a:t>™</a:t>
            </a:r>
            <a:r>
              <a:rPr lang="en-US" sz="2000" dirty="0">
                <a:solidFill>
                  <a:prstClr val="white"/>
                </a:solidFill>
                <a:latin typeface="Tw Cen MT" panose="020B0602020104020603" pitchFamily="34" charset="0"/>
              </a:rPr>
              <a:t> Portable BLUETOOTH</a:t>
            </a:r>
            <a:r>
              <a:rPr lang="en-US" sz="2000" dirty="0">
                <a:solidFill>
                  <a:prstClr val="white"/>
                </a:solidFill>
                <a:latin typeface="Bahnschrift Light Condensed" panose="020B0502040204020203" pitchFamily="34" charset="0"/>
              </a:rPr>
              <a:t>®</a:t>
            </a:r>
            <a:r>
              <a:rPr lang="en-US" sz="2000" dirty="0">
                <a:solidFill>
                  <a:prstClr val="white"/>
                </a:solidFill>
                <a:latin typeface="Tw Cen MT" panose="020B0602020104020603" pitchFamily="34" charset="0"/>
              </a:rPr>
              <a:t> Speaker</a:t>
            </a:r>
            <a:endParaRPr kumimoji="0" lang="da-DK" sz="20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lang="en-US" sz="1600" dirty="0">
                <a:solidFill>
                  <a:prstClr val="white">
                    <a:lumMod val="85000"/>
                  </a:prstClr>
                </a:solidFill>
                <a:latin typeface="Tw Cen MT" panose="020B0602020104020603" pitchFamily="34" charset="0"/>
              </a:rPr>
              <a:t>SRS-XB32</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a:p>
            <a:pPr lvl="0"/>
            <a:r>
              <a:rPr lang="en-US" sz="1600" dirty="0">
                <a:solidFill>
                  <a:prstClr val="white">
                    <a:lumMod val="85000"/>
                  </a:prstClr>
                </a:solidFill>
                <a:latin typeface="Tw Cen MT" panose="020B0602020104020603" pitchFamily="34" charset="0"/>
              </a:rPr>
              <a:t>Red|Green|Blue|Gray|Black</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p:txBody>
      </p:sp>
      <p:sp>
        <p:nvSpPr>
          <p:cNvPr id="30" name="Rectangle 29">
            <a:extLst>
              <a:ext uri="{FF2B5EF4-FFF2-40B4-BE49-F238E27FC236}">
                <a16:creationId xmlns:a16="http://schemas.microsoft.com/office/drawing/2014/main" xmlns="" id="{2E45E535-3415-4E0C-B135-BC4AF93DFC76}"/>
              </a:ext>
            </a:extLst>
          </p:cNvPr>
          <p:cNvSpPr/>
          <p:nvPr/>
        </p:nvSpPr>
        <p:spPr>
          <a:xfrm>
            <a:off x="8629650" y="820730"/>
            <a:ext cx="3269553" cy="684803"/>
          </a:xfrm>
          <a:prstGeom prst="rect">
            <a:avLst/>
          </a:prstGeom>
        </p:spPr>
        <p:txBody>
          <a:bodyPr wrap="square">
            <a:spAutoFit/>
          </a:bodyPr>
          <a:lstStyle/>
          <a:p>
            <a:pPr lvl="0">
              <a:defRPr/>
            </a:pPr>
            <a:r>
              <a:rPr lang="da-DK" sz="2000" dirty="0">
                <a:solidFill>
                  <a:prstClr val="white"/>
                </a:solidFill>
                <a:latin typeface="Tw Cen MT" panose="020B0602020104020603" pitchFamily="34" charset="0"/>
              </a:rPr>
              <a:t>LSPX-S2 Glass Sound Speaker</a:t>
            </a:r>
            <a:endParaRPr kumimoji="0" lang="da-DK" sz="20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lang="en-US" sz="1600" dirty="0">
                <a:solidFill>
                  <a:prstClr val="white">
                    <a:lumMod val="85000"/>
                  </a:prstClr>
                </a:solidFill>
                <a:latin typeface="Tw Cen MT" panose="020B0602020104020603" pitchFamily="34" charset="0"/>
              </a:rPr>
              <a:t>LSPX-S2</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xmlns="" id="{5824C74D-A2A2-4753-9381-ED6EFB1A54A4}"/>
                  </a:ext>
                </a:extLst>
              </p:cNvPr>
              <p:cNvSpPr/>
              <p:nvPr/>
            </p:nvSpPr>
            <p:spPr>
              <a:xfrm>
                <a:off x="2832631" y="3764250"/>
                <a:ext cx="3115397" cy="1731243"/>
              </a:xfrm>
              <a:prstGeom prst="rect">
                <a:avLst/>
              </a:prstGeom>
            </p:spPr>
            <p:txBody>
              <a:bodyPr wrap="square">
                <a:spAutoFit/>
              </a:bodyPr>
              <a:lstStyle/>
              <a:p>
                <a:pPr lvl="0">
                  <a:defRPr/>
                </a:pPr>
                <a:r>
                  <a:rPr lang="en-US" sz="2000" dirty="0">
                    <a:solidFill>
                      <a:prstClr val="white"/>
                    </a:solidFill>
                    <a:latin typeface="Tw Cen MT" panose="020B0602020104020603" pitchFamily="34" charset="0"/>
                  </a:rPr>
                  <a:t>S50G Google Assistant Built-in Wireless Speaker</a:t>
                </a:r>
                <a:endParaRPr kumimoji="0" lang="da-DK" sz="20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lang="en-US" sz="1600" dirty="0">
                    <a:solidFill>
                      <a:prstClr val="white">
                        <a:lumMod val="85000"/>
                      </a:prstClr>
                    </a:solidFill>
                    <a:latin typeface="Tw Cen MT" panose="020B0602020104020603" pitchFamily="34" charset="0"/>
                  </a:rPr>
                  <a:t>LF-S50G</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rPr>
                  <a:t>Sony</a:t>
                </a:r>
                <a14:m>
                  <m:oMath xmlns:m="http://schemas.openxmlformats.org/officeDocument/2006/math">
                    <m:r>
                      <a:rPr kumimoji="0" lang="en-US" sz="1600" b="0" i="1" u="none" strike="noStrike" kern="1200" cap="none" spc="0" normalizeH="0" baseline="0" noProof="0" smtClean="0">
                        <a:ln>
                          <a:noFill/>
                        </a:ln>
                        <a:solidFill>
                          <a:prstClr val="white">
                            <a:lumMod val="85000"/>
                          </a:prstClr>
                        </a:solidFill>
                        <a:effectLst/>
                        <a:uLnTx/>
                        <a:uFillTx/>
                        <a:latin typeface="Cambria Math" panose="02040503050406030204" pitchFamily="18" charset="0"/>
                        <a:ea typeface="Cambria Math" panose="02040503050406030204" pitchFamily="18" charset="0"/>
                      </a:rPr>
                      <m:t>×</m:t>
                    </m:r>
                  </m:oMath>
                </a14:m>
                <a:r>
                  <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rPr>
                  <a:t>Google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a:p>
                <a:pPr lvl="0">
                  <a:defRPr/>
                </a:pPr>
                <a:r>
                  <a:rPr lang="en-US" sz="1600" dirty="0">
                    <a:solidFill>
                      <a:prstClr val="white">
                        <a:lumMod val="85000"/>
                      </a:prstClr>
                    </a:solidFill>
                    <a:latin typeface="Tw Cen MT" panose="020B0602020104020603" pitchFamily="34" charset="0"/>
                  </a:rPr>
                  <a:t>Blue|White</a:t>
                </a:r>
                <a:r>
                  <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rPr>
                  <a:t>|Black</a:t>
                </a:r>
              </a:p>
            </p:txBody>
          </p:sp>
        </mc:Choice>
        <mc:Fallback xmlns="">
          <p:sp>
            <p:nvSpPr>
              <p:cNvPr id="34" name="Rectangle 33">
                <a:extLst>
                  <a:ext uri="{FF2B5EF4-FFF2-40B4-BE49-F238E27FC236}">
                    <a16:creationId xmlns:a16="http://schemas.microsoft.com/office/drawing/2014/main" id="{5824C74D-A2A2-4753-9381-ED6EFB1A54A4}"/>
                  </a:ext>
                </a:extLst>
              </p:cNvPr>
              <p:cNvSpPr>
                <a:spLocks noRot="1" noChangeAspect="1" noMove="1" noResize="1" noEditPoints="1" noAdjustHandles="1" noChangeArrowheads="1" noChangeShapeType="1" noTextEdit="1"/>
              </p:cNvSpPr>
              <p:nvPr/>
            </p:nvSpPr>
            <p:spPr>
              <a:xfrm>
                <a:off x="2832631" y="3764250"/>
                <a:ext cx="3115397" cy="1731243"/>
              </a:xfrm>
              <a:prstGeom prst="rect">
                <a:avLst/>
              </a:prstGeom>
              <a:blipFill>
                <a:blip r:embed="rId9"/>
                <a:stretch>
                  <a:fillRect l="-2153" t="-1761" b="-3873"/>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xmlns="" id="{1E4B44CD-3B52-4888-A582-D32BFBC4855B}"/>
              </a:ext>
            </a:extLst>
          </p:cNvPr>
          <p:cNvSpPr/>
          <p:nvPr/>
        </p:nvSpPr>
        <p:spPr>
          <a:xfrm>
            <a:off x="8629650" y="3764250"/>
            <a:ext cx="3414378" cy="992579"/>
          </a:xfrm>
          <a:prstGeom prst="rect">
            <a:avLst/>
          </a:prstGeom>
        </p:spPr>
        <p:txBody>
          <a:bodyPr wrap="square">
            <a:spAutoFit/>
          </a:bodyPr>
          <a:lstStyle/>
          <a:p>
            <a:pPr lvl="0">
              <a:defRPr/>
            </a:pPr>
            <a:r>
              <a:rPr lang="da-DK" sz="2000" dirty="0">
                <a:solidFill>
                  <a:prstClr val="white"/>
                </a:solidFill>
                <a:latin typeface="Tw Cen MT" panose="020B0602020104020603" pitchFamily="34" charset="0"/>
              </a:rPr>
              <a:t>High-Resolution Audio HDD Player</a:t>
            </a:r>
            <a:endParaRPr kumimoji="0" lang="da-DK" sz="20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lang="en-US" sz="1600" dirty="0">
                <a:solidFill>
                  <a:prstClr val="white">
                    <a:lumMod val="85000"/>
                  </a:prstClr>
                </a:solidFill>
                <a:latin typeface="Tw Cen MT" panose="020B0602020104020603" pitchFamily="34" charset="0"/>
              </a:rPr>
              <a:t>HAP-Z1ES</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p:txBody>
      </p:sp>
      <p:pic>
        <p:nvPicPr>
          <p:cNvPr id="24" name="Picture 23" descr="A yellow sign with black text&#10;&#10;Description automatically generated">
            <a:extLst>
              <a:ext uri="{FF2B5EF4-FFF2-40B4-BE49-F238E27FC236}">
                <a16:creationId xmlns:a16="http://schemas.microsoft.com/office/drawing/2014/main" xmlns="" id="{7FF3A1A3-9838-4268-9629-1E9ED14BC0E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309241" y="326094"/>
            <a:ext cx="490907" cy="488452"/>
          </a:xfrm>
          <a:prstGeom prst="rect">
            <a:avLst/>
          </a:prstGeom>
        </p:spPr>
      </p:pic>
      <p:sp>
        <p:nvSpPr>
          <p:cNvPr id="13" name="Slide Number Placeholder 3">
            <a:extLst>
              <a:ext uri="{FF2B5EF4-FFF2-40B4-BE49-F238E27FC236}">
                <a16:creationId xmlns:a16="http://schemas.microsoft.com/office/drawing/2014/main" xmlns="" id="{B6F07FE4-00F7-4517-B8E1-0E2DC86C4D6A}"/>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12</a:t>
            </a:r>
          </a:p>
        </p:txBody>
      </p:sp>
    </p:spTree>
    <p:extLst>
      <p:ext uri="{BB962C8B-B14F-4D97-AF65-F5344CB8AC3E}">
        <p14:creationId xmlns:p14="http://schemas.microsoft.com/office/powerpoint/2010/main" val="1392607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4" name="Picture 3">
            <a:extLst>
              <a:ext uri="{FF2B5EF4-FFF2-40B4-BE49-F238E27FC236}">
                <a16:creationId xmlns:a16="http://schemas.microsoft.com/office/drawing/2014/main" xmlns="" id="{0CBBC768-4A23-4D07-B2C4-042735894C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89" y="102394"/>
            <a:ext cx="6248942" cy="871804"/>
          </a:xfrm>
          <a:prstGeom prst="rect">
            <a:avLst/>
          </a:prstGeom>
        </p:spPr>
      </p:pic>
      <p:pic>
        <p:nvPicPr>
          <p:cNvPr id="13" name="Picture 12" descr="A close up of a camera&#10;&#10;Description automatically generated">
            <a:extLst>
              <a:ext uri="{FF2B5EF4-FFF2-40B4-BE49-F238E27FC236}">
                <a16:creationId xmlns:a16="http://schemas.microsoft.com/office/drawing/2014/main" xmlns="" id="{CCB9003C-32D5-4209-9955-A35F6720D5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03519" y="3903549"/>
            <a:ext cx="2529096" cy="2529096"/>
          </a:xfrm>
          <a:prstGeom prst="rect">
            <a:avLst/>
          </a:prstGeom>
        </p:spPr>
      </p:pic>
      <p:pic>
        <p:nvPicPr>
          <p:cNvPr id="11" name="Picture 10" descr="A close up of a camera&#10;&#10;Description automatically generated">
            <a:extLst>
              <a:ext uri="{FF2B5EF4-FFF2-40B4-BE49-F238E27FC236}">
                <a16:creationId xmlns:a16="http://schemas.microsoft.com/office/drawing/2014/main" xmlns="" id="{B23D2061-7EB6-42A8-BE80-FD96AC93B83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609" y="3902027"/>
            <a:ext cx="2536802" cy="2536802"/>
          </a:xfrm>
          <a:prstGeom prst="rect">
            <a:avLst/>
          </a:prstGeom>
        </p:spPr>
      </p:pic>
      <p:pic>
        <p:nvPicPr>
          <p:cNvPr id="8" name="Picture 7" descr="A close up of a camera&#10;&#10;Description automatically generated">
            <a:extLst>
              <a:ext uri="{FF2B5EF4-FFF2-40B4-BE49-F238E27FC236}">
                <a16:creationId xmlns:a16="http://schemas.microsoft.com/office/drawing/2014/main" xmlns="" id="{9A03CA75-6680-4DE9-A076-61A6959236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3519" y="935899"/>
            <a:ext cx="2530617" cy="2530617"/>
          </a:xfrm>
          <a:prstGeom prst="rect">
            <a:avLst/>
          </a:prstGeom>
        </p:spPr>
      </p:pic>
      <p:pic>
        <p:nvPicPr>
          <p:cNvPr id="5" name="Picture 4" descr="A close up of a camera&#10;&#10;Description automatically generated">
            <a:extLst>
              <a:ext uri="{FF2B5EF4-FFF2-40B4-BE49-F238E27FC236}">
                <a16:creationId xmlns:a16="http://schemas.microsoft.com/office/drawing/2014/main" xmlns="" id="{4F1C923E-54AB-48A9-9D98-FECDBF83B80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2797" y="895782"/>
            <a:ext cx="2536802" cy="2536802"/>
          </a:xfrm>
          <a:prstGeom prst="rect">
            <a:avLst/>
          </a:prstGeom>
        </p:spPr>
      </p:pic>
      <p:sp>
        <p:nvSpPr>
          <p:cNvPr id="20" name="Rectangle 19">
            <a:extLst>
              <a:ext uri="{FF2B5EF4-FFF2-40B4-BE49-F238E27FC236}">
                <a16:creationId xmlns:a16="http://schemas.microsoft.com/office/drawing/2014/main" xmlns="" id="{2663F721-E7E5-4D63-A0CF-2C0BEFDE9F60}"/>
              </a:ext>
            </a:extLst>
          </p:cNvPr>
          <p:cNvSpPr/>
          <p:nvPr/>
        </p:nvSpPr>
        <p:spPr>
          <a:xfrm>
            <a:off x="2832632" y="795496"/>
            <a:ext cx="3263368" cy="1454244"/>
          </a:xfrm>
          <a:prstGeom prst="rect">
            <a:avLst/>
          </a:prstGeom>
        </p:spPr>
        <p:txBody>
          <a:bodyPr wrap="square">
            <a:spAutoFit/>
          </a:bodyPr>
          <a:lstStyle/>
          <a:p>
            <a:pPr lvl="0"/>
            <a:r>
              <a:rPr lang="en-US" sz="2000" dirty="0">
                <a:solidFill>
                  <a:prstClr val="white"/>
                </a:solidFill>
                <a:latin typeface="Tw Cen MT" panose="020B0602020104020603" pitchFamily="34" charset="0"/>
              </a:rPr>
              <a:t>α7R II with back-illuminated full-frame image sensor</a:t>
            </a:r>
            <a:endParaRPr kumimoji="0" lang="da-DK" sz="20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lang="en-US" sz="1600" dirty="0">
                <a:solidFill>
                  <a:prstClr val="white">
                    <a:lumMod val="85000"/>
                  </a:prstClr>
                </a:solidFill>
                <a:latin typeface="Tw Cen MT" panose="020B0602020104020603" pitchFamily="34" charset="0"/>
              </a:rPr>
              <a:t>ILCE-7RM2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a:p>
            <a:pPr lvl="0">
              <a:defRPr/>
            </a:pPr>
            <a:r>
              <a:rPr lang="en-US" sz="1600" dirty="0">
                <a:solidFill>
                  <a:prstClr val="white">
                    <a:lumMod val="85000"/>
                  </a:prstClr>
                </a:solidFill>
                <a:latin typeface="Tw Cen MT" panose="020B0602020104020603" pitchFamily="34" charset="0"/>
              </a:rPr>
              <a:t>ISO 50-102400</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p:txBody>
      </p:sp>
      <p:sp>
        <p:nvSpPr>
          <p:cNvPr id="30" name="Rectangle 29">
            <a:extLst>
              <a:ext uri="{FF2B5EF4-FFF2-40B4-BE49-F238E27FC236}">
                <a16:creationId xmlns:a16="http://schemas.microsoft.com/office/drawing/2014/main" xmlns="" id="{2E45E535-3415-4E0C-B135-BC4AF93DFC76}"/>
              </a:ext>
            </a:extLst>
          </p:cNvPr>
          <p:cNvSpPr/>
          <p:nvPr/>
        </p:nvSpPr>
        <p:spPr>
          <a:xfrm>
            <a:off x="8629650" y="820730"/>
            <a:ext cx="3269553" cy="992579"/>
          </a:xfrm>
          <a:prstGeom prst="rect">
            <a:avLst/>
          </a:prstGeom>
        </p:spPr>
        <p:txBody>
          <a:bodyPr wrap="square">
            <a:spAutoFit/>
          </a:bodyPr>
          <a:lstStyle/>
          <a:p>
            <a:pPr lvl="0">
              <a:defRPr/>
            </a:pPr>
            <a:r>
              <a:rPr lang="en-US" sz="2000" dirty="0">
                <a:solidFill>
                  <a:prstClr val="white"/>
                </a:solidFill>
                <a:latin typeface="Tw Cen MT" panose="020B0602020104020603" pitchFamily="34" charset="0"/>
              </a:rPr>
              <a:t>α7 III with 35mm full-frame image sensor</a:t>
            </a:r>
            <a:endParaRPr kumimoji="0" lang="da-DK" sz="20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lang="en-US" sz="1600" dirty="0">
                <a:solidFill>
                  <a:prstClr val="white">
                    <a:lumMod val="85000"/>
                  </a:prstClr>
                </a:solidFill>
                <a:latin typeface="Tw Cen MT" panose="020B0602020104020603" pitchFamily="34" charset="0"/>
              </a:rPr>
              <a:t>ILCE-7M3 / ILCE-7M3K</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p:txBody>
      </p:sp>
      <p:sp>
        <p:nvSpPr>
          <p:cNvPr id="34" name="Rectangle 33">
            <a:extLst>
              <a:ext uri="{FF2B5EF4-FFF2-40B4-BE49-F238E27FC236}">
                <a16:creationId xmlns:a16="http://schemas.microsoft.com/office/drawing/2014/main" xmlns="" id="{5824C74D-A2A2-4753-9381-ED6EFB1A54A4}"/>
              </a:ext>
            </a:extLst>
          </p:cNvPr>
          <p:cNvSpPr/>
          <p:nvPr/>
        </p:nvSpPr>
        <p:spPr>
          <a:xfrm>
            <a:off x="2823411" y="3823133"/>
            <a:ext cx="3115397" cy="992579"/>
          </a:xfrm>
          <a:prstGeom prst="rect">
            <a:avLst/>
          </a:prstGeom>
        </p:spPr>
        <p:txBody>
          <a:bodyPr wrap="square">
            <a:spAutoFit/>
          </a:bodyPr>
          <a:lstStyle/>
          <a:p>
            <a:pPr lvl="0">
              <a:defRPr/>
            </a:pPr>
            <a:r>
              <a:rPr lang="en-US" sz="2000" dirty="0">
                <a:solidFill>
                  <a:prstClr val="white"/>
                </a:solidFill>
                <a:latin typeface="Tw Cen MT" panose="020B0602020104020603" pitchFamily="34" charset="0"/>
              </a:rPr>
              <a:t>α6300 E-mount camera with APS-C Sensor</a:t>
            </a:r>
            <a:endParaRPr kumimoji="0" lang="da-DK" sz="20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lang="en-US" sz="1600" dirty="0">
                <a:solidFill>
                  <a:prstClr val="white">
                    <a:lumMod val="85000"/>
                  </a:prstClr>
                </a:solidFill>
                <a:latin typeface="Tw Cen MT" panose="020B0602020104020603" pitchFamily="34" charset="0"/>
              </a:rPr>
              <a:t>ILCE-6300 / ILCE-6300L</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p:txBody>
      </p:sp>
      <p:sp>
        <p:nvSpPr>
          <p:cNvPr id="37" name="Rectangle 36">
            <a:extLst>
              <a:ext uri="{FF2B5EF4-FFF2-40B4-BE49-F238E27FC236}">
                <a16:creationId xmlns:a16="http://schemas.microsoft.com/office/drawing/2014/main" xmlns="" id="{1E4B44CD-3B52-4888-A582-D32BFBC4855B}"/>
              </a:ext>
            </a:extLst>
          </p:cNvPr>
          <p:cNvSpPr/>
          <p:nvPr/>
        </p:nvSpPr>
        <p:spPr>
          <a:xfrm>
            <a:off x="8629650" y="3771513"/>
            <a:ext cx="3414378" cy="1485022"/>
          </a:xfrm>
          <a:prstGeom prst="rect">
            <a:avLst/>
          </a:prstGeom>
        </p:spPr>
        <p:txBody>
          <a:bodyPr wrap="square">
            <a:spAutoFit/>
          </a:bodyPr>
          <a:lstStyle/>
          <a:p>
            <a:pPr lvl="0">
              <a:defRPr/>
            </a:pPr>
            <a:r>
              <a:rPr lang="en-US" sz="2000" dirty="0">
                <a:solidFill>
                  <a:prstClr val="white"/>
                </a:solidFill>
                <a:latin typeface="Tw Cen MT" panose="020B0602020104020603" pitchFamily="34" charset="0"/>
              </a:rPr>
              <a:t>α7 II E-mount Camera with Full Frame Sensor</a:t>
            </a:r>
            <a:endParaRPr kumimoji="0" lang="da-DK" sz="20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rPr>
              <a:t>ILCE-7M2 BODY / KIT</a:t>
            </a:r>
          </a:p>
          <a:p>
            <a:pPr marL="0" marR="0" lvl="0" indent="0" algn="l" defTabSz="914400" rtl="0" eaLnBrk="1" fontAlgn="auto" latinLnBrk="0" hangingPunct="1">
              <a:lnSpc>
                <a:spcPct val="100000"/>
              </a:lnSpc>
              <a:spcAft>
                <a:spcPts val="0"/>
              </a:spcAft>
              <a:buClrTx/>
              <a:buSzTx/>
              <a:buFontTx/>
              <a:buNone/>
              <a:tabLst/>
              <a:defRPr/>
            </a:pPr>
            <a:endParaRPr lang="en-US" sz="1600" dirty="0">
              <a:solidFill>
                <a:prstClr val="white">
                  <a:lumMod val="85000"/>
                </a:prstClr>
              </a:solidFill>
              <a:latin typeface="Tw Cen MT" panose="020B0602020104020603" pitchFamily="34" charset="0"/>
            </a:endParaRPr>
          </a:p>
          <a:p>
            <a:pPr marL="0" marR="0" lvl="0" indent="0" algn="l" defTabSz="914400" rtl="0" eaLnBrk="1" fontAlgn="auto" latinLnBrk="0" hangingPunct="1">
              <a:lnSpc>
                <a:spcPct val="100000"/>
              </a:lnSpc>
              <a:spcAft>
                <a:spcPts val="0"/>
              </a:spcAft>
              <a:buClrTx/>
              <a:buSzTx/>
              <a:buFontTx/>
              <a:buNone/>
              <a:tabLst/>
              <a:defRPr/>
            </a:pPr>
            <a:r>
              <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rPr>
              <a:t>ISO 50-25600</a:t>
            </a:r>
          </a:p>
        </p:txBody>
      </p:sp>
      <p:pic>
        <p:nvPicPr>
          <p:cNvPr id="16" name="Picture 15">
            <a:extLst>
              <a:ext uri="{FF2B5EF4-FFF2-40B4-BE49-F238E27FC236}">
                <a16:creationId xmlns:a16="http://schemas.microsoft.com/office/drawing/2014/main" xmlns="" id="{852FDBD9-BE72-477F-97BC-138C4F7ACDA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307506" y="321903"/>
            <a:ext cx="501412" cy="358007"/>
          </a:xfrm>
          <a:prstGeom prst="rect">
            <a:avLst/>
          </a:prstGeom>
        </p:spPr>
      </p:pic>
      <p:sp>
        <p:nvSpPr>
          <p:cNvPr id="14" name="Slide Number Placeholder 3">
            <a:extLst>
              <a:ext uri="{FF2B5EF4-FFF2-40B4-BE49-F238E27FC236}">
                <a16:creationId xmlns:a16="http://schemas.microsoft.com/office/drawing/2014/main" xmlns="" id="{C7EBC23D-309D-4476-AAC3-F01FA83D372A}"/>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13</a:t>
            </a:r>
          </a:p>
        </p:txBody>
      </p:sp>
    </p:spTree>
    <p:extLst>
      <p:ext uri="{BB962C8B-B14F-4D97-AF65-F5344CB8AC3E}">
        <p14:creationId xmlns:p14="http://schemas.microsoft.com/office/powerpoint/2010/main" val="1022834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7" name="Picture 6">
            <a:extLst>
              <a:ext uri="{FF2B5EF4-FFF2-40B4-BE49-F238E27FC236}">
                <a16:creationId xmlns:a16="http://schemas.microsoft.com/office/drawing/2014/main" xmlns="" id="{6D123F3E-8B83-44FD-88F3-FD227A6542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4" y="104142"/>
            <a:ext cx="7419475" cy="871804"/>
          </a:xfrm>
          <a:prstGeom prst="rect">
            <a:avLst/>
          </a:prstGeom>
        </p:spPr>
      </p:pic>
      <p:pic>
        <p:nvPicPr>
          <p:cNvPr id="8" name="Picture 7" descr="A close up of a belt&#10;&#10;Description automatically generated">
            <a:extLst>
              <a:ext uri="{FF2B5EF4-FFF2-40B4-BE49-F238E27FC236}">
                <a16:creationId xmlns:a16="http://schemas.microsoft.com/office/drawing/2014/main" xmlns="" id="{6E171E6F-33FF-4AD1-A2EA-9A0DA89006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03378" y="3908179"/>
            <a:ext cx="2524466" cy="2524466"/>
          </a:xfrm>
          <a:prstGeom prst="rect">
            <a:avLst/>
          </a:prstGeom>
        </p:spPr>
      </p:pic>
      <p:pic>
        <p:nvPicPr>
          <p:cNvPr id="5" name="Picture 4" descr="A close up of a device&#10;&#10;Description automatically generated">
            <a:extLst>
              <a:ext uri="{FF2B5EF4-FFF2-40B4-BE49-F238E27FC236}">
                <a16:creationId xmlns:a16="http://schemas.microsoft.com/office/drawing/2014/main" xmlns="" id="{73DAFD78-B20F-4311-AC82-4B3E5698569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8775" y="3902027"/>
            <a:ext cx="2533535" cy="2533535"/>
          </a:xfrm>
          <a:prstGeom prst="rect">
            <a:avLst/>
          </a:prstGeom>
        </p:spPr>
      </p:pic>
      <p:pic>
        <p:nvPicPr>
          <p:cNvPr id="12" name="Picture 11" descr="A close up of electronics&#10;&#10;Description automatically generated">
            <a:extLst>
              <a:ext uri="{FF2B5EF4-FFF2-40B4-BE49-F238E27FC236}">
                <a16:creationId xmlns:a16="http://schemas.microsoft.com/office/drawing/2014/main" xmlns="" id="{832641BD-93DA-445F-BA35-A3D348A39D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88482" y="929715"/>
            <a:ext cx="2529096" cy="2529096"/>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xmlns="" id="{CD503A0D-0539-4256-B50C-932B5FBC48B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83995" y="406139"/>
            <a:ext cx="1324923" cy="210663"/>
          </a:xfrm>
          <a:prstGeom prst="rect">
            <a:avLst/>
          </a:prstGeom>
        </p:spPr>
      </p:pic>
      <p:pic>
        <p:nvPicPr>
          <p:cNvPr id="4" name="Picture 3" descr="A close up of electronics&#10;&#10;Description automatically generated">
            <a:extLst>
              <a:ext uri="{FF2B5EF4-FFF2-40B4-BE49-F238E27FC236}">
                <a16:creationId xmlns:a16="http://schemas.microsoft.com/office/drawing/2014/main" xmlns="" id="{77024C90-18D5-47C4-82A4-1A01BA6C570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8776" y="904367"/>
            <a:ext cx="2524634" cy="2524634"/>
          </a:xfrm>
          <a:prstGeom prst="rect">
            <a:avLst/>
          </a:prstGeom>
        </p:spPr>
      </p:pic>
      <p:sp>
        <p:nvSpPr>
          <p:cNvPr id="20" name="Rectangle 19">
            <a:extLst>
              <a:ext uri="{FF2B5EF4-FFF2-40B4-BE49-F238E27FC236}">
                <a16:creationId xmlns:a16="http://schemas.microsoft.com/office/drawing/2014/main" xmlns="" id="{2663F721-E7E5-4D63-A0CF-2C0BEFDE9F60}"/>
              </a:ext>
            </a:extLst>
          </p:cNvPr>
          <p:cNvSpPr/>
          <p:nvPr/>
        </p:nvSpPr>
        <p:spPr>
          <a:xfrm>
            <a:off x="2832631" y="795496"/>
            <a:ext cx="3270887" cy="1107996"/>
          </a:xfrm>
          <a:prstGeom prst="rect">
            <a:avLst/>
          </a:prstGeom>
        </p:spPr>
        <p:txBody>
          <a:bodyPr wrap="square">
            <a:spAutoFit/>
          </a:bodyPr>
          <a:lstStyle/>
          <a:p>
            <a:pPr lvl="0"/>
            <a:r>
              <a:rPr lang="da-DK" sz="2000" dirty="0">
                <a:solidFill>
                  <a:prstClr val="white"/>
                </a:solidFill>
                <a:latin typeface="Tw Cen MT" panose="020B0602020104020603" pitchFamily="34" charset="0"/>
              </a:rPr>
              <a:t>Xperia XZ3</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a:p>
            <a:pPr lvl="0">
              <a:defRPr/>
            </a:pPr>
            <a:r>
              <a:rPr lang="en-US" sz="1600" dirty="0">
                <a:solidFill>
                  <a:prstClr val="white">
                    <a:lumMod val="85000"/>
                  </a:prstClr>
                </a:solidFill>
                <a:latin typeface="Tw Cen MT" panose="020B0602020104020603" pitchFamily="34" charset="0"/>
              </a:rPr>
              <a:t>Black|White Silver|Forest Green|</a:t>
            </a:r>
          </a:p>
          <a:p>
            <a:pPr lvl="0">
              <a:defRPr/>
            </a:pPr>
            <a:r>
              <a:rPr lang="en-US" sz="1600" dirty="0">
                <a:solidFill>
                  <a:prstClr val="white">
                    <a:lumMod val="85000"/>
                  </a:prstClr>
                </a:solidFill>
                <a:latin typeface="Tw Cen MT" panose="020B0602020104020603" pitchFamily="34" charset="0"/>
              </a:rPr>
              <a:t>Bordeaux Red</a:t>
            </a:r>
          </a:p>
        </p:txBody>
      </p:sp>
      <p:sp>
        <p:nvSpPr>
          <p:cNvPr id="30" name="Rectangle 29">
            <a:extLst>
              <a:ext uri="{FF2B5EF4-FFF2-40B4-BE49-F238E27FC236}">
                <a16:creationId xmlns:a16="http://schemas.microsoft.com/office/drawing/2014/main" xmlns="" id="{2E45E535-3415-4E0C-B135-BC4AF93DFC76}"/>
              </a:ext>
            </a:extLst>
          </p:cNvPr>
          <p:cNvSpPr/>
          <p:nvPr/>
        </p:nvSpPr>
        <p:spPr>
          <a:xfrm>
            <a:off x="8629650" y="820730"/>
            <a:ext cx="1566307" cy="400110"/>
          </a:xfrm>
          <a:prstGeom prst="rect">
            <a:avLst/>
          </a:prstGeom>
        </p:spPr>
        <p:txBody>
          <a:bodyPr wrap="square">
            <a:spAutoFit/>
          </a:bodyPr>
          <a:lstStyle/>
          <a:p>
            <a:pPr lvl="0">
              <a:defRPr/>
            </a:pPr>
            <a:r>
              <a:rPr lang="da-DK" sz="2000" dirty="0">
                <a:solidFill>
                  <a:prstClr val="white"/>
                </a:solidFill>
                <a:latin typeface="Tw Cen MT" panose="020B0602020104020603" pitchFamily="34" charset="0"/>
              </a:rPr>
              <a:t>Xperia Touch</a:t>
            </a:r>
            <a:endParaRPr kumimoji="0" lang="da-DK" sz="20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p:txBody>
      </p:sp>
      <p:sp>
        <p:nvSpPr>
          <p:cNvPr id="34" name="Rectangle 33">
            <a:extLst>
              <a:ext uri="{FF2B5EF4-FFF2-40B4-BE49-F238E27FC236}">
                <a16:creationId xmlns:a16="http://schemas.microsoft.com/office/drawing/2014/main" xmlns="" id="{5824C74D-A2A2-4753-9381-ED6EFB1A54A4}"/>
              </a:ext>
            </a:extLst>
          </p:cNvPr>
          <p:cNvSpPr/>
          <p:nvPr/>
        </p:nvSpPr>
        <p:spPr>
          <a:xfrm>
            <a:off x="2823411" y="3823133"/>
            <a:ext cx="3265071" cy="1423467"/>
          </a:xfrm>
          <a:prstGeom prst="rect">
            <a:avLst/>
          </a:prstGeom>
        </p:spPr>
        <p:txBody>
          <a:bodyPr wrap="square">
            <a:spAutoFit/>
          </a:bodyPr>
          <a:lstStyle/>
          <a:p>
            <a:pPr lvl="0">
              <a:defRPr/>
            </a:pPr>
            <a:r>
              <a:rPr lang="da-DK" sz="2000" dirty="0">
                <a:solidFill>
                  <a:prstClr val="white"/>
                </a:solidFill>
                <a:latin typeface="Tw Cen MT" panose="020B0602020104020603" pitchFamily="34" charset="0"/>
              </a:rPr>
              <a:t>SmartWatch 3 SWR50</a:t>
            </a:r>
            <a:endParaRPr kumimoji="0" lang="da-DK" sz="20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lang="en-US" sz="1600" dirty="0">
                <a:solidFill>
                  <a:prstClr val="white">
                    <a:lumMod val="85000"/>
                  </a:prstClr>
                </a:solidFill>
                <a:latin typeface="Tw Cen MT" panose="020B0602020104020603" pitchFamily="34" charset="0"/>
              </a:rPr>
              <a:t>Life at a glance</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Aft>
                <a:spcPts val="0"/>
              </a:spcAft>
              <a:buClrTx/>
              <a:buSzTx/>
              <a:buFontTx/>
              <a:buNone/>
              <a:tabLst/>
              <a:defRPr/>
            </a:pPr>
            <a:endParaRPr lang="en-US" sz="1600" dirty="0">
              <a:solidFill>
                <a:prstClr val="white">
                  <a:lumMod val="85000"/>
                </a:prstClr>
              </a:solidFill>
              <a:latin typeface="Tw Cen MT" panose="020B0602020104020603" pitchFamily="34" charset="0"/>
            </a:endParaRPr>
          </a:p>
          <a:p>
            <a:pPr lvl="0">
              <a:defRPr/>
            </a:pPr>
            <a:r>
              <a:rPr lang="en-US" sz="1600" dirty="0">
                <a:solidFill>
                  <a:prstClr val="white">
                    <a:lumMod val="85000"/>
                  </a:prstClr>
                </a:solidFill>
                <a:latin typeface="Tw Cen MT" panose="020B0602020104020603" pitchFamily="34" charset="0"/>
              </a:rPr>
              <a:t>Stainless Steel|Black|Yellow|</a:t>
            </a:r>
          </a:p>
          <a:p>
            <a:pPr lvl="0">
              <a:defRPr/>
            </a:pPr>
            <a:r>
              <a:rPr lang="en-US" sz="1600" dirty="0">
                <a:solidFill>
                  <a:prstClr val="white">
                    <a:lumMod val="85000"/>
                  </a:prstClr>
                </a:solidFill>
                <a:latin typeface="Tw Cen MT" panose="020B0602020104020603" pitchFamily="34" charset="0"/>
              </a:rPr>
              <a:t>Leather Brown|Leather Black</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p:txBody>
      </p:sp>
      <p:sp>
        <p:nvSpPr>
          <p:cNvPr id="37" name="Rectangle 36">
            <a:extLst>
              <a:ext uri="{FF2B5EF4-FFF2-40B4-BE49-F238E27FC236}">
                <a16:creationId xmlns:a16="http://schemas.microsoft.com/office/drawing/2014/main" xmlns="" id="{1E4B44CD-3B52-4888-A582-D32BFBC4855B}"/>
              </a:ext>
            </a:extLst>
          </p:cNvPr>
          <p:cNvSpPr/>
          <p:nvPr/>
        </p:nvSpPr>
        <p:spPr>
          <a:xfrm>
            <a:off x="8629650" y="3771513"/>
            <a:ext cx="3414378" cy="1177245"/>
          </a:xfrm>
          <a:prstGeom prst="rect">
            <a:avLst/>
          </a:prstGeom>
        </p:spPr>
        <p:txBody>
          <a:bodyPr wrap="square">
            <a:spAutoFit/>
          </a:bodyPr>
          <a:lstStyle/>
          <a:p>
            <a:pPr lvl="0">
              <a:defRPr/>
            </a:pPr>
            <a:r>
              <a:rPr lang="da-DK" sz="2000" dirty="0">
                <a:solidFill>
                  <a:prstClr val="white"/>
                </a:solidFill>
                <a:latin typeface="Tw Cen MT" panose="020B0602020104020603" pitchFamily="34" charset="0"/>
              </a:rPr>
              <a:t>SmartBand 2</a:t>
            </a:r>
            <a:endParaRPr kumimoji="0" lang="da-DK" sz="20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lang="en-US" sz="1600" dirty="0">
                <a:solidFill>
                  <a:prstClr val="white">
                    <a:lumMod val="85000"/>
                  </a:prstClr>
                </a:solidFill>
                <a:latin typeface="Tw Cen MT" panose="020B0602020104020603" pitchFamily="34" charset="0"/>
              </a:rPr>
              <a:t>Find your balance in life</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a:p>
            <a:pPr lvl="0">
              <a:defRPr/>
            </a:pPr>
            <a:r>
              <a:rPr lang="en-US" sz="1600" dirty="0">
                <a:solidFill>
                  <a:prstClr val="white">
                    <a:lumMod val="85000"/>
                  </a:prstClr>
                </a:solidFill>
                <a:latin typeface="Tw Cen MT" panose="020B0602020104020603" pitchFamily="34" charset="0"/>
              </a:rPr>
              <a:t>White|Black</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p:txBody>
      </p:sp>
      <p:sp>
        <p:nvSpPr>
          <p:cNvPr id="13" name="Slide Number Placeholder 3">
            <a:extLst>
              <a:ext uri="{FF2B5EF4-FFF2-40B4-BE49-F238E27FC236}">
                <a16:creationId xmlns:a16="http://schemas.microsoft.com/office/drawing/2014/main" xmlns="" id="{62A65CB6-595F-4D6A-8A53-26F17C0E20F5}"/>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14</a:t>
            </a:r>
          </a:p>
        </p:txBody>
      </p:sp>
    </p:spTree>
    <p:extLst>
      <p:ext uri="{BB962C8B-B14F-4D97-AF65-F5344CB8AC3E}">
        <p14:creationId xmlns:p14="http://schemas.microsoft.com/office/powerpoint/2010/main" val="370399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4" name="Picture 3">
            <a:extLst>
              <a:ext uri="{FF2B5EF4-FFF2-40B4-BE49-F238E27FC236}">
                <a16:creationId xmlns:a16="http://schemas.microsoft.com/office/drawing/2014/main" xmlns="" id="{A4EAA96D-CD2F-4AF8-987A-69CF50358F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68" y="96856"/>
            <a:ext cx="6651312" cy="871804"/>
          </a:xfrm>
          <a:prstGeom prst="rect">
            <a:avLst/>
          </a:prstGeom>
        </p:spPr>
      </p:pic>
      <p:pic>
        <p:nvPicPr>
          <p:cNvPr id="11" name="Picture 10" descr="A close up of a speaker&#10;&#10;Description automatically generated">
            <a:extLst>
              <a:ext uri="{FF2B5EF4-FFF2-40B4-BE49-F238E27FC236}">
                <a16:creationId xmlns:a16="http://schemas.microsoft.com/office/drawing/2014/main" xmlns="" id="{B465195C-AF45-411C-8A85-E939686644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00" y="947950"/>
            <a:ext cx="2521438" cy="2521438"/>
          </a:xfrm>
          <a:prstGeom prst="rect">
            <a:avLst/>
          </a:prstGeom>
        </p:spPr>
      </p:pic>
      <p:pic>
        <p:nvPicPr>
          <p:cNvPr id="16" name="Picture 15" descr="A picture containing remote, sky, electronics, control&#10;&#10;Description automatically generated">
            <a:extLst>
              <a:ext uri="{FF2B5EF4-FFF2-40B4-BE49-F238E27FC236}">
                <a16:creationId xmlns:a16="http://schemas.microsoft.com/office/drawing/2014/main" xmlns="" id="{33FBEA77-5D52-4F54-9FED-4EEC95D9DD4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03378" y="3907972"/>
            <a:ext cx="2514060" cy="2514060"/>
          </a:xfrm>
          <a:prstGeom prst="rect">
            <a:avLst/>
          </a:prstGeom>
        </p:spPr>
      </p:pic>
      <p:pic>
        <p:nvPicPr>
          <p:cNvPr id="14" name="Picture 13" descr="A picture containing sky&#10;&#10;Description automatically generated">
            <a:extLst>
              <a:ext uri="{FF2B5EF4-FFF2-40B4-BE49-F238E27FC236}">
                <a16:creationId xmlns:a16="http://schemas.microsoft.com/office/drawing/2014/main" xmlns="" id="{D18FDA86-1B83-42AA-8442-E509374816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2855" y="3902027"/>
            <a:ext cx="2520005" cy="2520005"/>
          </a:xfrm>
          <a:prstGeom prst="rect">
            <a:avLst/>
          </a:prstGeom>
        </p:spPr>
      </p:pic>
      <p:pic>
        <p:nvPicPr>
          <p:cNvPr id="7" name="Picture 6" descr="A close up of a mouse&#10;&#10;Description automatically generated">
            <a:extLst>
              <a:ext uri="{FF2B5EF4-FFF2-40B4-BE49-F238E27FC236}">
                <a16:creationId xmlns:a16="http://schemas.microsoft.com/office/drawing/2014/main" xmlns="" id="{394D0EA6-9FFD-442E-8613-3FD040511CE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2855" y="893440"/>
            <a:ext cx="2527704" cy="2527704"/>
          </a:xfrm>
          <a:prstGeom prst="rect">
            <a:avLst/>
          </a:prstGeom>
        </p:spPr>
      </p:pic>
      <p:sp>
        <p:nvSpPr>
          <p:cNvPr id="20" name="Rectangle 19">
            <a:extLst>
              <a:ext uri="{FF2B5EF4-FFF2-40B4-BE49-F238E27FC236}">
                <a16:creationId xmlns:a16="http://schemas.microsoft.com/office/drawing/2014/main" xmlns="" id="{2663F721-E7E5-4D63-A0CF-2C0BEFDE9F60}"/>
              </a:ext>
            </a:extLst>
          </p:cNvPr>
          <p:cNvSpPr/>
          <p:nvPr/>
        </p:nvSpPr>
        <p:spPr>
          <a:xfrm>
            <a:off x="2832631" y="795496"/>
            <a:ext cx="3270887" cy="68480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2000" dirty="0">
                <a:solidFill>
                  <a:prstClr val="white"/>
                </a:solidFill>
                <a:latin typeface="Tw Cen MT" panose="020B0602020104020603" pitchFamily="34" charset="0"/>
              </a:rPr>
              <a:t>PlayStation VR</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rPr>
              <a:t>CUH-ZVR2</a:t>
            </a:r>
          </a:p>
        </p:txBody>
      </p:sp>
      <p:sp>
        <p:nvSpPr>
          <p:cNvPr id="30" name="Rectangle 29">
            <a:extLst>
              <a:ext uri="{FF2B5EF4-FFF2-40B4-BE49-F238E27FC236}">
                <a16:creationId xmlns:a16="http://schemas.microsoft.com/office/drawing/2014/main" xmlns="" id="{2E45E535-3415-4E0C-B135-BC4AF93DFC76}"/>
              </a:ext>
            </a:extLst>
          </p:cNvPr>
          <p:cNvSpPr/>
          <p:nvPr/>
        </p:nvSpPr>
        <p:spPr>
          <a:xfrm>
            <a:off x="8629650" y="820730"/>
            <a:ext cx="3179268" cy="99257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2000" dirty="0">
                <a:solidFill>
                  <a:prstClr val="white"/>
                </a:solidFill>
                <a:latin typeface="Tw Cen MT" panose="020B0602020104020603" pitchFamily="34" charset="0"/>
              </a:rPr>
              <a:t>PlayStation 4 Pro Jet Black 2TB</a:t>
            </a:r>
          </a:p>
          <a:p>
            <a:pPr lvl="0">
              <a:spcBef>
                <a:spcPts val="300"/>
              </a:spcBef>
              <a:defRPr/>
            </a:pPr>
            <a:r>
              <a:rPr lang="en-US" sz="1600" dirty="0">
                <a:solidFill>
                  <a:prstClr val="white">
                    <a:lumMod val="85000"/>
                  </a:prstClr>
                </a:solidFill>
                <a:latin typeface="Tw Cen MT" panose="020B0602020104020603" pitchFamily="34" charset="0"/>
              </a:rPr>
              <a:t>CUH-7218C B01</a:t>
            </a:r>
          </a:p>
        </p:txBody>
      </p:sp>
      <p:sp>
        <p:nvSpPr>
          <p:cNvPr id="34" name="Rectangle 33">
            <a:extLst>
              <a:ext uri="{FF2B5EF4-FFF2-40B4-BE49-F238E27FC236}">
                <a16:creationId xmlns:a16="http://schemas.microsoft.com/office/drawing/2014/main" xmlns="" id="{5824C74D-A2A2-4753-9381-ED6EFB1A54A4}"/>
              </a:ext>
            </a:extLst>
          </p:cNvPr>
          <p:cNvSpPr/>
          <p:nvPr/>
        </p:nvSpPr>
        <p:spPr>
          <a:xfrm>
            <a:off x="2823411" y="3823133"/>
            <a:ext cx="3265071" cy="684803"/>
          </a:xfrm>
          <a:prstGeom prst="rect">
            <a:avLst/>
          </a:prstGeom>
        </p:spPr>
        <p:txBody>
          <a:bodyPr wrap="square">
            <a:spAutoFit/>
          </a:bodyPr>
          <a:lstStyle/>
          <a:p>
            <a:pPr lvl="0">
              <a:defRPr/>
            </a:pPr>
            <a:r>
              <a:rPr lang="da-DK" sz="2000" dirty="0">
                <a:solidFill>
                  <a:prstClr val="white"/>
                </a:solidFill>
                <a:latin typeface="Tw Cen MT" panose="020B0602020104020603" pitchFamily="34" charset="0"/>
              </a:rPr>
              <a:t>PlayStation Classic</a:t>
            </a:r>
            <a:endParaRPr kumimoji="0" lang="da-DK" sz="20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lang="en-US" sz="1600" dirty="0">
                <a:solidFill>
                  <a:prstClr val="white">
                    <a:lumMod val="85000"/>
                  </a:prstClr>
                </a:solidFill>
                <a:latin typeface="Tw Cen MT" panose="020B0602020104020603" pitchFamily="34" charset="0"/>
              </a:rPr>
              <a:t>SCPH-1000RH</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p:txBody>
      </p:sp>
      <p:sp>
        <p:nvSpPr>
          <p:cNvPr id="37" name="Rectangle 36">
            <a:extLst>
              <a:ext uri="{FF2B5EF4-FFF2-40B4-BE49-F238E27FC236}">
                <a16:creationId xmlns:a16="http://schemas.microsoft.com/office/drawing/2014/main" xmlns="" id="{1E4B44CD-3B52-4888-A582-D32BFBC4855B}"/>
              </a:ext>
            </a:extLst>
          </p:cNvPr>
          <p:cNvSpPr/>
          <p:nvPr/>
        </p:nvSpPr>
        <p:spPr>
          <a:xfrm>
            <a:off x="8629650" y="3771513"/>
            <a:ext cx="3414378" cy="142346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2000" dirty="0">
                <a:solidFill>
                  <a:prstClr val="white"/>
                </a:solidFill>
                <a:latin typeface="Tw Cen MT" panose="020B0602020104020603" pitchFamily="34" charset="0"/>
              </a:rPr>
              <a:t>PlayStation Vita</a:t>
            </a:r>
            <a:endParaRPr kumimoji="0" lang="da-DK" sz="20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lvl="0">
              <a:spcBef>
                <a:spcPts val="300"/>
              </a:spcBef>
              <a:defRPr/>
            </a:pPr>
            <a:r>
              <a:rPr lang="en-US" sz="1600" dirty="0">
                <a:solidFill>
                  <a:prstClr val="white">
                    <a:lumMod val="85000"/>
                  </a:prstClr>
                </a:solidFill>
                <a:latin typeface="Tw Cen MT" panose="020B0602020104020603" pitchFamily="34" charset="0"/>
              </a:rPr>
              <a:t>PCH-2006 ZA24 / PCH-2006 ZA11 / PCH-2006 ZA22 / PCH-2006 ZA23</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a:p>
            <a:pPr lvl="0">
              <a:defRPr/>
            </a:pPr>
            <a:r>
              <a:rPr lang="en-US" sz="1600" dirty="0">
                <a:solidFill>
                  <a:prstClr val="white">
                    <a:lumMod val="85000"/>
                  </a:prstClr>
                </a:solidFill>
                <a:latin typeface="Tw Cen MT" panose="020B0602020104020603" pitchFamily="34" charset="0"/>
              </a:rPr>
              <a:t>Neon Orange|Black|White|Aqua Blue</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p:txBody>
      </p:sp>
      <p:pic>
        <p:nvPicPr>
          <p:cNvPr id="18" name="Picture 17" descr="A picture containing vector graphics&#10;&#10;Description automatically generated">
            <a:extLst>
              <a:ext uri="{FF2B5EF4-FFF2-40B4-BE49-F238E27FC236}">
                <a16:creationId xmlns:a16="http://schemas.microsoft.com/office/drawing/2014/main" xmlns="" id="{05C4EF26-B838-4B95-A227-C80463031DA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70120" y="318843"/>
            <a:ext cx="538798" cy="408781"/>
          </a:xfrm>
          <a:prstGeom prst="rect">
            <a:avLst/>
          </a:prstGeom>
        </p:spPr>
      </p:pic>
      <p:sp>
        <p:nvSpPr>
          <p:cNvPr id="13" name="Slide Number Placeholder 3">
            <a:extLst>
              <a:ext uri="{FF2B5EF4-FFF2-40B4-BE49-F238E27FC236}">
                <a16:creationId xmlns:a16="http://schemas.microsoft.com/office/drawing/2014/main" xmlns="" id="{9DA69C6C-AC20-44CF-87E7-EE3343576601}"/>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15</a:t>
            </a:r>
          </a:p>
        </p:txBody>
      </p:sp>
    </p:spTree>
    <p:extLst>
      <p:ext uri="{BB962C8B-B14F-4D97-AF65-F5344CB8AC3E}">
        <p14:creationId xmlns:p14="http://schemas.microsoft.com/office/powerpoint/2010/main" val="2570952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5" name="Picture 4">
            <a:extLst>
              <a:ext uri="{FF2B5EF4-FFF2-40B4-BE49-F238E27FC236}">
                <a16:creationId xmlns:a16="http://schemas.microsoft.com/office/drawing/2014/main" xmlns="" id="{07AC661A-44BD-4595-80D9-EAB9E36E9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81" y="97079"/>
            <a:ext cx="7260965" cy="871804"/>
          </a:xfrm>
          <a:prstGeom prst="rect">
            <a:avLst/>
          </a:prstGeom>
        </p:spPr>
      </p:pic>
      <p:pic>
        <p:nvPicPr>
          <p:cNvPr id="17" name="Picture 16">
            <a:extLst>
              <a:ext uri="{FF2B5EF4-FFF2-40B4-BE49-F238E27FC236}">
                <a16:creationId xmlns:a16="http://schemas.microsoft.com/office/drawing/2014/main" xmlns="" id="{BFF98DEF-F187-485E-9AA1-6623BB1987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03782" y="269041"/>
            <a:ext cx="505136" cy="505136"/>
          </a:xfrm>
          <a:prstGeom prst="rect">
            <a:avLst/>
          </a:prstGeom>
        </p:spPr>
      </p:pic>
      <p:pic>
        <p:nvPicPr>
          <p:cNvPr id="13" name="Picture 12" descr="A close up of a camera&#10;&#10;Description automatically generated">
            <a:extLst>
              <a:ext uri="{FF2B5EF4-FFF2-40B4-BE49-F238E27FC236}">
                <a16:creationId xmlns:a16="http://schemas.microsoft.com/office/drawing/2014/main" xmlns="" id="{82985B7B-4B0E-4E99-8A77-F33259B50F5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03379" y="3905099"/>
            <a:ext cx="2520166" cy="2520166"/>
          </a:xfrm>
          <a:prstGeom prst="rect">
            <a:avLst/>
          </a:prstGeom>
        </p:spPr>
      </p:pic>
      <p:pic>
        <p:nvPicPr>
          <p:cNvPr id="10" name="Picture 9" descr="A close up of a camera&#10;&#10;Description automatically generated">
            <a:extLst>
              <a:ext uri="{FF2B5EF4-FFF2-40B4-BE49-F238E27FC236}">
                <a16:creationId xmlns:a16="http://schemas.microsoft.com/office/drawing/2014/main" xmlns="" id="{7FAC956E-08BB-4C57-9A8D-75BD3EB59B2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8800" y="3899692"/>
            <a:ext cx="2514061" cy="2514061"/>
          </a:xfrm>
          <a:prstGeom prst="rect">
            <a:avLst/>
          </a:prstGeom>
        </p:spPr>
      </p:pic>
      <p:pic>
        <p:nvPicPr>
          <p:cNvPr id="8" name="Picture 7" descr="A close up of a camera&#10;&#10;Description automatically generated">
            <a:extLst>
              <a:ext uri="{FF2B5EF4-FFF2-40B4-BE49-F238E27FC236}">
                <a16:creationId xmlns:a16="http://schemas.microsoft.com/office/drawing/2014/main" xmlns="" id="{55DE70AC-41C3-4DF7-8E88-2EB3AD53BD6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83788" y="934068"/>
            <a:ext cx="2520166" cy="2520166"/>
          </a:xfrm>
          <a:prstGeom prst="rect">
            <a:avLst/>
          </a:prstGeom>
        </p:spPr>
      </p:pic>
      <p:pic>
        <p:nvPicPr>
          <p:cNvPr id="4" name="Picture 3" descr="A close up of a camera&#10;&#10;Description automatically generated">
            <a:extLst>
              <a:ext uri="{FF2B5EF4-FFF2-40B4-BE49-F238E27FC236}">
                <a16:creationId xmlns:a16="http://schemas.microsoft.com/office/drawing/2014/main" xmlns="" id="{DA417DEB-55EB-4E04-837B-0AAD8081D7B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2342" y="893439"/>
            <a:ext cx="2568218" cy="2568218"/>
          </a:xfrm>
          <a:prstGeom prst="rect">
            <a:avLst/>
          </a:prstGeom>
        </p:spPr>
      </p:pic>
      <p:sp>
        <p:nvSpPr>
          <p:cNvPr id="20" name="Rectangle 19">
            <a:extLst>
              <a:ext uri="{FF2B5EF4-FFF2-40B4-BE49-F238E27FC236}">
                <a16:creationId xmlns:a16="http://schemas.microsoft.com/office/drawing/2014/main" xmlns="" id="{2663F721-E7E5-4D63-A0CF-2C0BEFDE9F60}"/>
              </a:ext>
            </a:extLst>
          </p:cNvPr>
          <p:cNvSpPr/>
          <p:nvPr/>
        </p:nvSpPr>
        <p:spPr>
          <a:xfrm>
            <a:off x="2832631" y="795496"/>
            <a:ext cx="2880287" cy="992579"/>
          </a:xfrm>
          <a:prstGeom prst="rect">
            <a:avLst/>
          </a:prstGeom>
        </p:spPr>
        <p:txBody>
          <a:bodyPr wrap="square">
            <a:spAutoFit/>
          </a:bodyPr>
          <a:lstStyle/>
          <a:p>
            <a:pPr lvl="0">
              <a:defRPr/>
            </a:pPr>
            <a:r>
              <a:rPr lang="da-DK" sz="2000" dirty="0">
                <a:solidFill>
                  <a:prstClr val="white"/>
                </a:solidFill>
                <a:latin typeface="Tw Cen MT" panose="020B0602020104020603" pitchFamily="34" charset="0"/>
              </a:rPr>
              <a:t>FDR-AX700 4K HDR Camcorder</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rPr>
              <a:t>FDR-AX700</a:t>
            </a:r>
          </a:p>
        </p:txBody>
      </p:sp>
      <p:sp>
        <p:nvSpPr>
          <p:cNvPr id="30" name="Rectangle 29">
            <a:extLst>
              <a:ext uri="{FF2B5EF4-FFF2-40B4-BE49-F238E27FC236}">
                <a16:creationId xmlns:a16="http://schemas.microsoft.com/office/drawing/2014/main" xmlns="" id="{2E45E535-3415-4E0C-B135-BC4AF93DFC76}"/>
              </a:ext>
            </a:extLst>
          </p:cNvPr>
          <p:cNvSpPr/>
          <p:nvPr/>
        </p:nvSpPr>
        <p:spPr>
          <a:xfrm>
            <a:off x="8629650" y="820730"/>
            <a:ext cx="3179268" cy="992579"/>
          </a:xfrm>
          <a:prstGeom prst="rect">
            <a:avLst/>
          </a:prstGeom>
        </p:spPr>
        <p:txBody>
          <a:bodyPr wrap="square">
            <a:spAutoFit/>
          </a:bodyPr>
          <a:lstStyle/>
          <a:p>
            <a:pPr lvl="0">
              <a:defRPr/>
            </a:pPr>
            <a:r>
              <a:rPr lang="da-DK" sz="2000" dirty="0">
                <a:solidFill>
                  <a:prstClr val="white"/>
                </a:solidFill>
                <a:latin typeface="Tw Cen MT" panose="020B0602020104020603" pitchFamily="34" charset="0"/>
              </a:rPr>
              <a:t>AX1E 4K Professional Handycam</a:t>
            </a:r>
            <a:r>
              <a:rPr lang="da-DK" sz="2000" dirty="0">
                <a:solidFill>
                  <a:prstClr val="white"/>
                </a:solidFill>
                <a:latin typeface="Bahnschrift Light Condensed" panose="020B0502040204020203" pitchFamily="34" charset="0"/>
              </a:rPr>
              <a:t>®</a:t>
            </a:r>
            <a:endParaRPr kumimoji="0" lang="da-DK" sz="2000" b="0" i="0" u="none" strike="noStrike" kern="1200" cap="none" spc="0" normalizeH="0" baseline="0" noProof="0" dirty="0">
              <a:ln>
                <a:noFill/>
              </a:ln>
              <a:solidFill>
                <a:prstClr val="white"/>
              </a:solidFill>
              <a:effectLst/>
              <a:uLnTx/>
              <a:uFillTx/>
              <a:latin typeface="Bahnschrift Light Condensed" panose="020B0502040204020203" pitchFamily="34" charset="0"/>
            </a:endParaRPr>
          </a:p>
          <a:p>
            <a:pPr lvl="0">
              <a:spcBef>
                <a:spcPts val="300"/>
              </a:spcBef>
              <a:defRPr/>
            </a:pPr>
            <a:r>
              <a:rPr lang="en-US" sz="1600" dirty="0">
                <a:solidFill>
                  <a:prstClr val="white">
                    <a:lumMod val="85000"/>
                  </a:prstClr>
                </a:solidFill>
                <a:latin typeface="Tw Cen MT" panose="020B0602020104020603" pitchFamily="34" charset="0"/>
              </a:rPr>
              <a:t>FDR-AX1E</a:t>
            </a:r>
            <a:endParaRPr kumimoji="0" lang="da-DK" sz="16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p:txBody>
      </p:sp>
      <p:sp>
        <p:nvSpPr>
          <p:cNvPr id="34" name="Rectangle 33">
            <a:extLst>
              <a:ext uri="{FF2B5EF4-FFF2-40B4-BE49-F238E27FC236}">
                <a16:creationId xmlns:a16="http://schemas.microsoft.com/office/drawing/2014/main" xmlns="" id="{5824C74D-A2A2-4753-9381-ED6EFB1A54A4}"/>
              </a:ext>
            </a:extLst>
          </p:cNvPr>
          <p:cNvSpPr/>
          <p:nvPr/>
        </p:nvSpPr>
        <p:spPr>
          <a:xfrm>
            <a:off x="2823411" y="3823133"/>
            <a:ext cx="3265071" cy="992579"/>
          </a:xfrm>
          <a:prstGeom prst="rect">
            <a:avLst/>
          </a:prstGeom>
        </p:spPr>
        <p:txBody>
          <a:bodyPr wrap="square">
            <a:spAutoFit/>
          </a:bodyPr>
          <a:lstStyle/>
          <a:p>
            <a:pPr lvl="0">
              <a:defRPr/>
            </a:pPr>
            <a:r>
              <a:rPr lang="en-US" sz="2000" dirty="0">
                <a:solidFill>
                  <a:prstClr val="white"/>
                </a:solidFill>
                <a:latin typeface="Tw Cen MT" panose="020B0602020104020603" pitchFamily="34" charset="0"/>
              </a:rPr>
              <a:t>FDR-X3000 4K Action Cam with Wi-Fi &amp; GPS</a:t>
            </a:r>
            <a:endParaRPr kumimoji="0" lang="da-DK" sz="20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lang="en-US" sz="1600" dirty="0">
                <a:solidFill>
                  <a:prstClr val="white">
                    <a:lumMod val="85000"/>
                  </a:prstClr>
                </a:solidFill>
                <a:latin typeface="Tw Cen MT" panose="020B0602020104020603" pitchFamily="34" charset="0"/>
              </a:rPr>
              <a:t>FDR-X3000 / FDR-3000R</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p:txBody>
      </p:sp>
      <p:sp>
        <p:nvSpPr>
          <p:cNvPr id="37" name="Rectangle 36">
            <a:extLst>
              <a:ext uri="{FF2B5EF4-FFF2-40B4-BE49-F238E27FC236}">
                <a16:creationId xmlns:a16="http://schemas.microsoft.com/office/drawing/2014/main" xmlns="" id="{1E4B44CD-3B52-4888-A582-D32BFBC4855B}"/>
              </a:ext>
            </a:extLst>
          </p:cNvPr>
          <p:cNvSpPr/>
          <p:nvPr/>
        </p:nvSpPr>
        <p:spPr>
          <a:xfrm>
            <a:off x="8629650" y="3771513"/>
            <a:ext cx="3414378" cy="684803"/>
          </a:xfrm>
          <a:prstGeom prst="rect">
            <a:avLst/>
          </a:prstGeom>
        </p:spPr>
        <p:txBody>
          <a:bodyPr wrap="square">
            <a:spAutoFit/>
          </a:bodyPr>
          <a:lstStyle/>
          <a:p>
            <a:pPr lvl="0">
              <a:defRPr/>
            </a:pPr>
            <a:r>
              <a:rPr lang="da-DK" sz="2000" dirty="0">
                <a:solidFill>
                  <a:prstClr val="white"/>
                </a:solidFill>
                <a:latin typeface="Tw Cen MT" panose="020B0602020104020603" pitchFamily="34" charset="0"/>
              </a:rPr>
              <a:t>FS7 II Handheld Camcorder</a:t>
            </a:r>
            <a:endParaRPr kumimoji="0" lang="da-DK" sz="20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rPr>
              <a:t>PXW-FS7M2 / PXW-FS7M2K</a:t>
            </a:r>
          </a:p>
        </p:txBody>
      </p:sp>
      <p:sp>
        <p:nvSpPr>
          <p:cNvPr id="14" name="Slide Number Placeholder 3">
            <a:extLst>
              <a:ext uri="{FF2B5EF4-FFF2-40B4-BE49-F238E27FC236}">
                <a16:creationId xmlns:a16="http://schemas.microsoft.com/office/drawing/2014/main" xmlns="" id="{57DF7E8D-D936-4FCB-A059-798B1D769F69}"/>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16</a:t>
            </a:r>
          </a:p>
        </p:txBody>
      </p:sp>
    </p:spTree>
    <p:extLst>
      <p:ext uri="{BB962C8B-B14F-4D97-AF65-F5344CB8AC3E}">
        <p14:creationId xmlns:p14="http://schemas.microsoft.com/office/powerpoint/2010/main" val="2958476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4" name="Picture 3">
            <a:extLst>
              <a:ext uri="{FF2B5EF4-FFF2-40B4-BE49-F238E27FC236}">
                <a16:creationId xmlns:a16="http://schemas.microsoft.com/office/drawing/2014/main" xmlns="" id="{739D6FBE-C30F-48C8-97FD-F55A3FBCDE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44" y="98895"/>
            <a:ext cx="9010669" cy="871804"/>
          </a:xfrm>
          <a:prstGeom prst="rect">
            <a:avLst/>
          </a:prstGeom>
        </p:spPr>
      </p:pic>
      <p:pic>
        <p:nvPicPr>
          <p:cNvPr id="39" name="Picture 38" descr="A picture containing stationary&#10;&#10;Description automatically generated">
            <a:extLst>
              <a:ext uri="{FF2B5EF4-FFF2-40B4-BE49-F238E27FC236}">
                <a16:creationId xmlns:a16="http://schemas.microsoft.com/office/drawing/2014/main" xmlns="" id="{F9EF93A8-07C6-43D5-B34D-0DF3123899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25383" y="931751"/>
            <a:ext cx="2520166" cy="2520166"/>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xmlns="" id="{2935D983-2D48-4481-9C44-1348599EF2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4393" y="3894646"/>
            <a:ext cx="10177972" cy="2530619"/>
          </a:xfrm>
          <a:prstGeom prst="rect">
            <a:avLst/>
          </a:prstGeom>
        </p:spPr>
      </p:pic>
      <p:pic>
        <p:nvPicPr>
          <p:cNvPr id="5" name="Picture 4">
            <a:extLst>
              <a:ext uri="{FF2B5EF4-FFF2-40B4-BE49-F238E27FC236}">
                <a16:creationId xmlns:a16="http://schemas.microsoft.com/office/drawing/2014/main" xmlns="" id="{A36324AC-6DEA-4D04-9344-14E5E0C7D0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7013" y="893440"/>
            <a:ext cx="2530618" cy="2530618"/>
          </a:xfrm>
          <a:prstGeom prst="rect">
            <a:avLst/>
          </a:prstGeom>
        </p:spPr>
      </p:pic>
      <p:sp>
        <p:nvSpPr>
          <p:cNvPr id="20" name="Rectangle 19">
            <a:extLst>
              <a:ext uri="{FF2B5EF4-FFF2-40B4-BE49-F238E27FC236}">
                <a16:creationId xmlns:a16="http://schemas.microsoft.com/office/drawing/2014/main" xmlns="" id="{2663F721-E7E5-4D63-A0CF-2C0BEFDE9F60}"/>
              </a:ext>
            </a:extLst>
          </p:cNvPr>
          <p:cNvSpPr/>
          <p:nvPr/>
        </p:nvSpPr>
        <p:spPr>
          <a:xfrm>
            <a:off x="2832631" y="795496"/>
            <a:ext cx="2880287" cy="1485022"/>
          </a:xfrm>
          <a:prstGeom prst="rect">
            <a:avLst/>
          </a:prstGeom>
        </p:spPr>
        <p:txBody>
          <a:bodyPr wrap="square">
            <a:spAutoFit/>
          </a:bodyPr>
          <a:lstStyle/>
          <a:p>
            <a:pPr lvl="0">
              <a:defRPr/>
            </a:pPr>
            <a:r>
              <a:rPr lang="en-US" sz="2000" dirty="0">
                <a:solidFill>
                  <a:prstClr val="white"/>
                </a:solidFill>
                <a:latin typeface="Tw Cen MT" panose="020B0602020104020603" pitchFamily="34" charset="0"/>
              </a:rPr>
              <a:t>FES Watch U e-paper fashion watch</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lang="en-US" sz="1600" dirty="0">
                <a:solidFill>
                  <a:prstClr val="white">
                    <a:lumMod val="85000"/>
                  </a:prstClr>
                </a:solidFill>
                <a:latin typeface="Tw Cen MT" panose="020B0602020104020603" pitchFamily="34" charset="0"/>
              </a:rPr>
              <a:t>FES-WA1</a:t>
            </a:r>
          </a:p>
          <a:p>
            <a:pPr marL="0" marR="0" lvl="0" indent="0" algn="l" defTabSz="914400" rtl="0" eaLnBrk="1" fontAlgn="auto" latinLnBrk="0" hangingPunct="1">
              <a:lnSpc>
                <a:spcPct val="100000"/>
              </a:lnSpc>
              <a:spcAft>
                <a:spcPts val="0"/>
              </a:spcAft>
              <a:buClrTx/>
              <a:buSzTx/>
              <a:buFontTx/>
              <a:buNone/>
              <a:tabLst/>
              <a:defRPr/>
            </a:pP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a:p>
            <a:pPr lvl="0">
              <a:defRPr/>
            </a:pPr>
            <a:r>
              <a:rPr lang="en-US" sz="1600" dirty="0">
                <a:solidFill>
                  <a:prstClr val="white">
                    <a:lumMod val="85000"/>
                  </a:prstClr>
                </a:solidFill>
                <a:latin typeface="Tw Cen MT" panose="020B0602020104020603" pitchFamily="34" charset="0"/>
              </a:rPr>
              <a:t>Silver|Black</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p:txBody>
      </p:sp>
      <p:pic>
        <p:nvPicPr>
          <p:cNvPr id="33" name="Picture 32" descr="A picture containing wheel, mask&#10;&#10;Description automatically generated">
            <a:extLst>
              <a:ext uri="{FF2B5EF4-FFF2-40B4-BE49-F238E27FC236}">
                <a16:creationId xmlns:a16="http://schemas.microsoft.com/office/drawing/2014/main" xmlns="" id="{47A5BF6E-1A27-4C2A-878D-4E9573257DD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51579" y="377813"/>
            <a:ext cx="1150571" cy="515627"/>
          </a:xfrm>
          <a:prstGeom prst="rect">
            <a:avLst/>
          </a:prstGeom>
        </p:spPr>
      </p:pic>
      <p:pic>
        <p:nvPicPr>
          <p:cNvPr id="41" name="Picture 40">
            <a:extLst>
              <a:ext uri="{FF2B5EF4-FFF2-40B4-BE49-F238E27FC236}">
                <a16:creationId xmlns:a16="http://schemas.microsoft.com/office/drawing/2014/main" xmlns="" id="{7FB7DE6D-A55F-4D57-9729-F4696C44889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41958" y="1170897"/>
            <a:ext cx="2219242" cy="2219242"/>
          </a:xfrm>
          <a:prstGeom prst="rect">
            <a:avLst/>
          </a:prstGeom>
        </p:spPr>
      </p:pic>
      <p:sp>
        <p:nvSpPr>
          <p:cNvPr id="10" name="Slide Number Placeholder 3">
            <a:extLst>
              <a:ext uri="{FF2B5EF4-FFF2-40B4-BE49-F238E27FC236}">
                <a16:creationId xmlns:a16="http://schemas.microsoft.com/office/drawing/2014/main" xmlns="" id="{8DE8B0DD-4569-45CB-B538-B33A83B50336}"/>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17</a:t>
            </a:r>
          </a:p>
        </p:txBody>
      </p:sp>
    </p:spTree>
    <p:extLst>
      <p:ext uri="{BB962C8B-B14F-4D97-AF65-F5344CB8AC3E}">
        <p14:creationId xmlns:p14="http://schemas.microsoft.com/office/powerpoint/2010/main" val="2301115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D54FD689-B912-4AB9-838F-C1F9D6C9C9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830"/>
            <a:ext cx="3652157" cy="2082780"/>
          </a:xfrm>
          <a:prstGeom prst="rect">
            <a:avLst/>
          </a:prstGeom>
        </p:spPr>
      </p:pic>
      <p:pic>
        <p:nvPicPr>
          <p:cNvPr id="9" name="Picture 8">
            <a:extLst>
              <a:ext uri="{FF2B5EF4-FFF2-40B4-BE49-F238E27FC236}">
                <a16:creationId xmlns:a16="http://schemas.microsoft.com/office/drawing/2014/main" xmlns="" id="{1B51C836-7F1E-43B3-8A86-7AA19D5B8A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311" y="611584"/>
            <a:ext cx="2200847" cy="859611"/>
          </a:xfrm>
          <a:prstGeom prst="rect">
            <a:avLst/>
          </a:prstGeom>
        </p:spPr>
      </p:pic>
      <p:sp>
        <p:nvSpPr>
          <p:cNvPr id="16" name="Rectangle 15">
            <a:extLst>
              <a:ext uri="{FF2B5EF4-FFF2-40B4-BE49-F238E27FC236}">
                <a16:creationId xmlns:a16="http://schemas.microsoft.com/office/drawing/2014/main" xmlns="" id="{6F8E459C-9179-4468-B69A-B5C3CB1F745A}"/>
              </a:ext>
            </a:extLst>
          </p:cNvPr>
          <p:cNvSpPr/>
          <p:nvPr/>
        </p:nvSpPr>
        <p:spPr>
          <a:xfrm>
            <a:off x="9767149" y="2933469"/>
            <a:ext cx="465192" cy="461665"/>
          </a:xfrm>
          <a:prstGeom prst="rect">
            <a:avLst/>
          </a:prstGeom>
        </p:spPr>
        <p:txBody>
          <a:bodyPr wrap="none">
            <a:spAutoFit/>
          </a:bodyPr>
          <a:lstStyle/>
          <a:p>
            <a:r>
              <a:rPr lang="en-US" sz="2400" dirty="0">
                <a:solidFill>
                  <a:prstClr val="white"/>
                </a:solidFill>
                <a:latin typeface="Bahnschrift Light SemiCondensed" panose="020B0502040204020203" pitchFamily="34" charset="0"/>
                <a:ea typeface="Kozuka Gothic Pr6N EL" panose="020B0200000000000000" pitchFamily="34" charset="-128"/>
              </a:rPr>
              <a:t>39</a:t>
            </a:r>
            <a:endParaRPr lang="en-US" dirty="0"/>
          </a:p>
        </p:txBody>
      </p:sp>
      <p:pic>
        <p:nvPicPr>
          <p:cNvPr id="18" name="Picture 17">
            <a:extLst>
              <a:ext uri="{FF2B5EF4-FFF2-40B4-BE49-F238E27FC236}">
                <a16:creationId xmlns:a16="http://schemas.microsoft.com/office/drawing/2014/main" xmlns="" id="{D8E2E6BC-9101-44EF-81D2-57B42E58C9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6298" y="1676085"/>
            <a:ext cx="8846063" cy="3450635"/>
          </a:xfrm>
          <a:prstGeom prst="rect">
            <a:avLst/>
          </a:prstGeom>
        </p:spPr>
      </p:pic>
      <p:pic>
        <p:nvPicPr>
          <p:cNvPr id="3" name="Picture 2">
            <a:extLst>
              <a:ext uri="{FF2B5EF4-FFF2-40B4-BE49-F238E27FC236}">
                <a16:creationId xmlns:a16="http://schemas.microsoft.com/office/drawing/2014/main" xmlns="" id="{3DF7E5BB-2D25-4A92-B9AF-CAA2A061D5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26573" y="5126720"/>
            <a:ext cx="1437326" cy="1526759"/>
          </a:xfrm>
          <a:prstGeom prst="rect">
            <a:avLst/>
          </a:prstGeom>
        </p:spPr>
      </p:pic>
    </p:spTree>
    <p:extLst>
      <p:ext uri="{BB962C8B-B14F-4D97-AF65-F5344CB8AC3E}">
        <p14:creationId xmlns:p14="http://schemas.microsoft.com/office/powerpoint/2010/main" val="22597533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5" name="Picture 4">
            <a:extLst>
              <a:ext uri="{FF2B5EF4-FFF2-40B4-BE49-F238E27FC236}">
                <a16:creationId xmlns:a16="http://schemas.microsoft.com/office/drawing/2014/main" xmlns="" id="{790640BB-E668-4C93-9278-0EA9808143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44" y="84229"/>
            <a:ext cx="5499069" cy="871804"/>
          </a:xfrm>
          <a:prstGeom prst="rect">
            <a:avLst/>
          </a:prstGeom>
        </p:spPr>
      </p:pic>
      <p:pic>
        <p:nvPicPr>
          <p:cNvPr id="8" name="Picture 7" descr="A close up of a device&#10;&#10;Description automatically generated">
            <a:extLst>
              <a:ext uri="{FF2B5EF4-FFF2-40B4-BE49-F238E27FC236}">
                <a16:creationId xmlns:a16="http://schemas.microsoft.com/office/drawing/2014/main" xmlns="" id="{63AD26E5-0B24-4FBA-AEC2-8F5D3A1C9A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8483" y="952965"/>
            <a:ext cx="2524766" cy="2524766"/>
          </a:xfrm>
          <a:prstGeom prst="rect">
            <a:avLst/>
          </a:prstGeom>
        </p:spPr>
      </p:pic>
      <p:pic>
        <p:nvPicPr>
          <p:cNvPr id="4" name="Picture 3" descr="A picture containing case, monitor&#10;&#10;Description automatically generated">
            <a:extLst>
              <a:ext uri="{FF2B5EF4-FFF2-40B4-BE49-F238E27FC236}">
                <a16:creationId xmlns:a16="http://schemas.microsoft.com/office/drawing/2014/main" xmlns="" id="{6ACF5BFE-6325-4F8C-A3C0-F73281D4784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3834" y="904868"/>
            <a:ext cx="2536091" cy="2536091"/>
          </a:xfrm>
          <a:prstGeom prst="rect">
            <a:avLst/>
          </a:prstGeom>
        </p:spPr>
      </p:pic>
      <p:pic>
        <p:nvPicPr>
          <p:cNvPr id="15" name="Picture 14" descr="A screen shot of a speaker&#10;&#10;Description automatically generated">
            <a:extLst>
              <a:ext uri="{FF2B5EF4-FFF2-40B4-BE49-F238E27FC236}">
                <a16:creationId xmlns:a16="http://schemas.microsoft.com/office/drawing/2014/main" xmlns="" id="{5EE7AA52-F168-4830-85CB-4A5F49D465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6939" y="3895362"/>
            <a:ext cx="2517251" cy="2517251"/>
          </a:xfrm>
          <a:prstGeom prst="rect">
            <a:avLst/>
          </a:prstGeom>
        </p:spPr>
      </p:pic>
      <p:pic>
        <p:nvPicPr>
          <p:cNvPr id="12" name="Picture 11" descr="A close up of a device&#10;&#10;Description automatically generated">
            <a:extLst>
              <a:ext uri="{FF2B5EF4-FFF2-40B4-BE49-F238E27FC236}">
                <a16:creationId xmlns:a16="http://schemas.microsoft.com/office/drawing/2014/main" xmlns="" id="{37EEB732-0D6B-47DC-8755-CFC7CDD35F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3835" y="3899692"/>
            <a:ext cx="2512921" cy="2512921"/>
          </a:xfrm>
          <a:prstGeom prst="rect">
            <a:avLst/>
          </a:prstGeom>
        </p:spPr>
      </p:pic>
      <p:sp>
        <p:nvSpPr>
          <p:cNvPr id="20" name="Rectangle 19">
            <a:extLst>
              <a:ext uri="{FF2B5EF4-FFF2-40B4-BE49-F238E27FC236}">
                <a16:creationId xmlns:a16="http://schemas.microsoft.com/office/drawing/2014/main" xmlns="" id="{2663F721-E7E5-4D63-A0CF-2C0BEFDE9F60}"/>
              </a:ext>
            </a:extLst>
          </p:cNvPr>
          <p:cNvSpPr/>
          <p:nvPr/>
        </p:nvSpPr>
        <p:spPr>
          <a:xfrm>
            <a:off x="2832631" y="795496"/>
            <a:ext cx="2880287" cy="1485022"/>
          </a:xfrm>
          <a:prstGeom prst="rect">
            <a:avLst/>
          </a:prstGeom>
        </p:spPr>
        <p:txBody>
          <a:bodyPr wrap="square">
            <a:spAutoFit/>
          </a:bodyPr>
          <a:lstStyle/>
          <a:p>
            <a:pPr lvl="0">
              <a:defRPr/>
            </a:pPr>
            <a:r>
              <a:rPr lang="da-DK" sz="2000" dirty="0">
                <a:solidFill>
                  <a:prstClr val="white"/>
                </a:solidFill>
                <a:latin typeface="Tw Cen MT" panose="020B0602020104020603" pitchFamily="34" charset="0"/>
              </a:rPr>
              <a:t>Portable Charger (10,000 mAh)</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lang="en-US" sz="1600" dirty="0">
                <a:solidFill>
                  <a:prstClr val="white">
                    <a:lumMod val="85000"/>
                  </a:prstClr>
                </a:solidFill>
                <a:latin typeface="Tw Cen MT" panose="020B0602020104020603" pitchFamily="34" charset="0"/>
              </a:rPr>
              <a:t>CP-V10B</a:t>
            </a:r>
          </a:p>
          <a:p>
            <a:pPr marL="0" marR="0" lvl="0" indent="0" algn="l" defTabSz="914400" rtl="0" eaLnBrk="1" fontAlgn="auto" latinLnBrk="0" hangingPunct="1">
              <a:lnSpc>
                <a:spcPct val="100000"/>
              </a:lnSpc>
              <a:spcAft>
                <a:spcPts val="0"/>
              </a:spcAft>
              <a:buClrTx/>
              <a:buSzTx/>
              <a:buFontTx/>
              <a:buNone/>
              <a:tabLst/>
              <a:defRPr/>
            </a:pP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a:p>
            <a:pPr lvl="0">
              <a:defRPr/>
            </a:pPr>
            <a:r>
              <a:rPr lang="en-US" sz="1600" dirty="0">
                <a:solidFill>
                  <a:prstClr val="white">
                    <a:lumMod val="85000"/>
                  </a:prstClr>
                </a:solidFill>
                <a:latin typeface="Tw Cen MT" panose="020B0602020104020603" pitchFamily="34" charset="0"/>
              </a:rPr>
              <a:t>Blue|White|Black</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p:txBody>
      </p:sp>
      <p:sp>
        <p:nvSpPr>
          <p:cNvPr id="30" name="Rectangle 29">
            <a:extLst>
              <a:ext uri="{FF2B5EF4-FFF2-40B4-BE49-F238E27FC236}">
                <a16:creationId xmlns:a16="http://schemas.microsoft.com/office/drawing/2014/main" xmlns="" id="{2E45E535-3415-4E0C-B135-BC4AF93DFC76}"/>
              </a:ext>
            </a:extLst>
          </p:cNvPr>
          <p:cNvSpPr/>
          <p:nvPr/>
        </p:nvSpPr>
        <p:spPr>
          <a:xfrm>
            <a:off x="8629650" y="820730"/>
            <a:ext cx="3179268" cy="992579"/>
          </a:xfrm>
          <a:prstGeom prst="rect">
            <a:avLst/>
          </a:prstGeom>
        </p:spPr>
        <p:txBody>
          <a:bodyPr wrap="square">
            <a:spAutoFit/>
          </a:bodyPr>
          <a:lstStyle/>
          <a:p>
            <a:pPr lvl="0">
              <a:defRPr/>
            </a:pPr>
            <a:r>
              <a:rPr lang="en-US" sz="2000" dirty="0">
                <a:solidFill>
                  <a:prstClr val="white"/>
                </a:solidFill>
                <a:latin typeface="Tw Cen MT" panose="020B0602020104020603" pitchFamily="34" charset="0"/>
              </a:rPr>
              <a:t>Car Charger with dual USB-C™ and USB-A output</a:t>
            </a:r>
            <a:endParaRPr kumimoji="0" lang="da-DK" sz="2000" b="0" i="0" u="none" strike="noStrike" kern="1200" cap="none" spc="0" normalizeH="0" baseline="0" noProof="0" dirty="0">
              <a:ln>
                <a:noFill/>
              </a:ln>
              <a:solidFill>
                <a:prstClr val="white"/>
              </a:solidFill>
              <a:effectLst/>
              <a:uLnTx/>
              <a:uFillTx/>
              <a:latin typeface="Bahnschrift Light Condensed" panose="020B0502040204020203" pitchFamily="34" charset="0"/>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lang="en-US" sz="1600" dirty="0">
                <a:solidFill>
                  <a:prstClr val="white">
                    <a:lumMod val="85000"/>
                  </a:prstClr>
                </a:solidFill>
                <a:latin typeface="Tw Cen MT" panose="020B0602020104020603" pitchFamily="34" charset="0"/>
              </a:rPr>
              <a:t>CP-CAD3M2</a:t>
            </a:r>
            <a:endParaRPr kumimoji="0" lang="da-DK" sz="16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p:txBody>
      </p:sp>
      <p:sp>
        <p:nvSpPr>
          <p:cNvPr id="34" name="Rectangle 33">
            <a:extLst>
              <a:ext uri="{FF2B5EF4-FFF2-40B4-BE49-F238E27FC236}">
                <a16:creationId xmlns:a16="http://schemas.microsoft.com/office/drawing/2014/main" xmlns="" id="{5824C74D-A2A2-4753-9381-ED6EFB1A54A4}"/>
              </a:ext>
            </a:extLst>
          </p:cNvPr>
          <p:cNvSpPr/>
          <p:nvPr/>
        </p:nvSpPr>
        <p:spPr>
          <a:xfrm>
            <a:off x="2823411" y="3823133"/>
            <a:ext cx="3265071" cy="1485022"/>
          </a:xfrm>
          <a:prstGeom prst="rect">
            <a:avLst/>
          </a:prstGeom>
        </p:spPr>
        <p:txBody>
          <a:bodyPr wrap="square">
            <a:spAutoFit/>
          </a:bodyPr>
          <a:lstStyle/>
          <a:p>
            <a:pPr lvl="0">
              <a:defRPr/>
            </a:pPr>
            <a:r>
              <a:rPr lang="en-US" sz="2000" dirty="0">
                <a:solidFill>
                  <a:prstClr val="white"/>
                </a:solidFill>
                <a:latin typeface="Tw Cen MT" panose="020B0602020104020603" pitchFamily="34" charset="0"/>
              </a:rPr>
              <a:t>External SSD with USB Type-C™</a:t>
            </a:r>
            <a:endParaRPr kumimoji="0" lang="da-DK" sz="20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lang="en-US" sz="1600" dirty="0">
                <a:solidFill>
                  <a:prstClr val="white">
                    <a:lumMod val="85000"/>
                  </a:prstClr>
                </a:solidFill>
                <a:latin typeface="Tw Cen MT" panose="020B0602020104020603" pitchFamily="34" charset="0"/>
              </a:rPr>
              <a:t>SL-E Series</a:t>
            </a:r>
          </a:p>
          <a:p>
            <a:pPr marL="0" marR="0" lvl="0" indent="0" algn="l" defTabSz="914400" rtl="0" eaLnBrk="1" fontAlgn="auto" latinLnBrk="0" hangingPunct="1">
              <a:lnSpc>
                <a:spcPct val="100000"/>
              </a:lnSpc>
              <a:spcAft>
                <a:spcPts val="0"/>
              </a:spcAft>
              <a:buClrTx/>
              <a:buSzTx/>
              <a:buFontTx/>
              <a:buNone/>
              <a:tabLst/>
              <a:defRPr/>
            </a:pP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a:p>
            <a:pPr lvl="0">
              <a:defRPr/>
            </a:pPr>
            <a:r>
              <a:rPr lang="en-US" sz="1600" dirty="0">
                <a:solidFill>
                  <a:prstClr val="white">
                    <a:lumMod val="85000"/>
                  </a:prstClr>
                </a:solidFill>
                <a:latin typeface="Tw Cen MT" panose="020B0602020104020603" pitchFamily="34" charset="0"/>
              </a:rPr>
              <a:t>240GB|480GB|960GB</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p:txBody>
      </p:sp>
      <p:sp>
        <p:nvSpPr>
          <p:cNvPr id="37" name="Rectangle 36">
            <a:extLst>
              <a:ext uri="{FF2B5EF4-FFF2-40B4-BE49-F238E27FC236}">
                <a16:creationId xmlns:a16="http://schemas.microsoft.com/office/drawing/2014/main" xmlns="" id="{1E4B44CD-3B52-4888-A582-D32BFBC4855B}"/>
              </a:ext>
            </a:extLst>
          </p:cNvPr>
          <p:cNvSpPr/>
          <p:nvPr/>
        </p:nvSpPr>
        <p:spPr>
          <a:xfrm>
            <a:off x="8629650" y="3771513"/>
            <a:ext cx="3294723" cy="1485022"/>
          </a:xfrm>
          <a:prstGeom prst="rect">
            <a:avLst/>
          </a:prstGeom>
        </p:spPr>
        <p:txBody>
          <a:bodyPr wrap="square">
            <a:spAutoFit/>
          </a:bodyPr>
          <a:lstStyle/>
          <a:p>
            <a:pPr lvl="0">
              <a:defRPr/>
            </a:pPr>
            <a:r>
              <a:rPr lang="en-US" sz="2000" dirty="0">
                <a:solidFill>
                  <a:prstClr val="white"/>
                </a:solidFill>
                <a:latin typeface="Tw Cen MT" panose="020B0602020104020603" pitchFamily="34" charset="0"/>
              </a:rPr>
              <a:t>External Pocket Size Hard Drive</a:t>
            </a:r>
            <a:endParaRPr kumimoji="0" lang="da-DK" sz="20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lang="en-US" sz="1600" dirty="0">
                <a:solidFill>
                  <a:prstClr val="white">
                    <a:lumMod val="85000"/>
                  </a:prstClr>
                </a:solidFill>
                <a:latin typeface="Tw Cen MT" panose="020B0602020104020603" pitchFamily="34" charset="0"/>
              </a:rPr>
              <a:t>HD-SL SERIES</a:t>
            </a:r>
          </a:p>
          <a:p>
            <a:pPr marL="0" marR="0" lvl="0" indent="0" algn="l" defTabSz="914400" rtl="0" eaLnBrk="1" fontAlgn="auto" latinLnBrk="0" hangingPunct="1">
              <a:lnSpc>
                <a:spcPct val="100000"/>
              </a:lnSpc>
              <a:spcAft>
                <a:spcPts val="0"/>
              </a:spcAft>
              <a:buClrTx/>
              <a:buSzTx/>
              <a:buFontTx/>
              <a:buNone/>
              <a:tabLst/>
              <a:defRPr/>
            </a:pP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a:p>
            <a:pPr lvl="0">
              <a:defRPr/>
            </a:pPr>
            <a:r>
              <a:rPr lang="en-US" sz="1600" dirty="0">
                <a:solidFill>
                  <a:prstClr val="white">
                    <a:lumMod val="85000"/>
                  </a:prstClr>
                </a:solidFill>
                <a:latin typeface="Tw Cen MT" panose="020B0602020104020603" pitchFamily="34" charset="0"/>
              </a:rPr>
              <a:t>1TB|2TB</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p:txBody>
      </p:sp>
      <p:sp>
        <p:nvSpPr>
          <p:cNvPr id="13" name="Slide Number Placeholder 3">
            <a:extLst>
              <a:ext uri="{FF2B5EF4-FFF2-40B4-BE49-F238E27FC236}">
                <a16:creationId xmlns:a16="http://schemas.microsoft.com/office/drawing/2014/main" xmlns="" id="{A443BDDC-A038-4301-A03B-7AAB82B4D8D3}"/>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18</a:t>
            </a:r>
          </a:p>
        </p:txBody>
      </p:sp>
    </p:spTree>
    <p:extLst>
      <p:ext uri="{BB962C8B-B14F-4D97-AF65-F5344CB8AC3E}">
        <p14:creationId xmlns:p14="http://schemas.microsoft.com/office/powerpoint/2010/main" val="940047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12" name="Picture 11">
            <a:extLst>
              <a:ext uri="{FF2B5EF4-FFF2-40B4-BE49-F238E27FC236}">
                <a16:creationId xmlns:a16="http://schemas.microsoft.com/office/drawing/2014/main" xmlns="" id="{DDC8E1C2-68CC-4290-A3C5-C78DDF3D12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44" y="84229"/>
            <a:ext cx="5499069" cy="871804"/>
          </a:xfrm>
          <a:prstGeom prst="rect">
            <a:avLst/>
          </a:prstGeom>
        </p:spPr>
      </p:pic>
      <p:pic>
        <p:nvPicPr>
          <p:cNvPr id="14" name="Picture 13" descr="A close up of a white background&#10;&#10;Description automatically generated">
            <a:extLst>
              <a:ext uri="{FF2B5EF4-FFF2-40B4-BE49-F238E27FC236}">
                <a16:creationId xmlns:a16="http://schemas.microsoft.com/office/drawing/2014/main" xmlns="" id="{6FE43FE1-5C60-4575-A015-6935301650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4357" y="3903420"/>
            <a:ext cx="2509193" cy="2509193"/>
          </a:xfrm>
          <a:prstGeom prst="rect">
            <a:avLst/>
          </a:prstGeom>
        </p:spPr>
      </p:pic>
      <p:pic>
        <p:nvPicPr>
          <p:cNvPr id="11" name="Picture 10" descr="A picture containing sky, photo, showing, case&#10;&#10;Description automatically generated">
            <a:extLst>
              <a:ext uri="{FF2B5EF4-FFF2-40B4-BE49-F238E27FC236}">
                <a16:creationId xmlns:a16="http://schemas.microsoft.com/office/drawing/2014/main" xmlns="" id="{F7762ACC-7070-4918-8CB2-80F49F5B0D6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6137" y="3901494"/>
            <a:ext cx="2528817" cy="2528817"/>
          </a:xfrm>
          <a:prstGeom prst="rect">
            <a:avLst/>
          </a:prstGeom>
        </p:spPr>
      </p:pic>
      <p:pic>
        <p:nvPicPr>
          <p:cNvPr id="8" name="Picture 7" descr="A close up of a camera&#10;&#10;Description automatically generated">
            <a:extLst>
              <a:ext uri="{FF2B5EF4-FFF2-40B4-BE49-F238E27FC236}">
                <a16:creationId xmlns:a16="http://schemas.microsoft.com/office/drawing/2014/main" xmlns="" id="{E89538D4-CFF3-47EF-A1C1-A36BB1B7958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4358" y="936983"/>
            <a:ext cx="2492018" cy="2492018"/>
          </a:xfrm>
          <a:prstGeom prst="rect">
            <a:avLst/>
          </a:prstGeom>
        </p:spPr>
      </p:pic>
      <p:pic>
        <p:nvPicPr>
          <p:cNvPr id="4" name="Picture 3">
            <a:extLst>
              <a:ext uri="{FF2B5EF4-FFF2-40B4-BE49-F238E27FC236}">
                <a16:creationId xmlns:a16="http://schemas.microsoft.com/office/drawing/2014/main" xmlns="" id="{BD5DEDFA-D1DF-4099-BA3E-D58A2093EB7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5635" y="904866"/>
            <a:ext cx="2491121" cy="2491121"/>
          </a:xfrm>
          <a:prstGeom prst="rect">
            <a:avLst/>
          </a:prstGeom>
        </p:spPr>
      </p:pic>
      <p:sp>
        <p:nvSpPr>
          <p:cNvPr id="20" name="Rectangle 19">
            <a:extLst>
              <a:ext uri="{FF2B5EF4-FFF2-40B4-BE49-F238E27FC236}">
                <a16:creationId xmlns:a16="http://schemas.microsoft.com/office/drawing/2014/main" xmlns="" id="{2663F721-E7E5-4D63-A0CF-2C0BEFDE9F60}"/>
              </a:ext>
            </a:extLst>
          </p:cNvPr>
          <p:cNvSpPr/>
          <p:nvPr/>
        </p:nvSpPr>
        <p:spPr>
          <a:xfrm>
            <a:off x="2832631" y="795496"/>
            <a:ext cx="2880287" cy="992579"/>
          </a:xfrm>
          <a:prstGeom prst="rect">
            <a:avLst/>
          </a:prstGeom>
        </p:spPr>
        <p:txBody>
          <a:bodyPr wrap="square">
            <a:spAutoFit/>
          </a:bodyPr>
          <a:lstStyle/>
          <a:p>
            <a:pPr lvl="0">
              <a:defRPr/>
            </a:pPr>
            <a:r>
              <a:rPr lang="en-US" sz="2000" dirty="0">
                <a:solidFill>
                  <a:prstClr val="white"/>
                </a:solidFill>
                <a:latin typeface="Tw Cen MT" panose="020B0602020104020603" pitchFamily="34" charset="0"/>
              </a:rPr>
              <a:t>DLC-MB20 Mobile High-Definition Link Cable</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lang="en-US" sz="1600" dirty="0">
                <a:solidFill>
                  <a:prstClr val="white">
                    <a:lumMod val="85000"/>
                  </a:prstClr>
                </a:solidFill>
                <a:latin typeface="Tw Cen MT" panose="020B0602020104020603" pitchFamily="34" charset="0"/>
              </a:rPr>
              <a:t>DLC-MB20</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p:txBody>
      </p:sp>
      <p:sp>
        <p:nvSpPr>
          <p:cNvPr id="30" name="Rectangle 29">
            <a:extLst>
              <a:ext uri="{FF2B5EF4-FFF2-40B4-BE49-F238E27FC236}">
                <a16:creationId xmlns:a16="http://schemas.microsoft.com/office/drawing/2014/main" xmlns="" id="{2E45E535-3415-4E0C-B135-BC4AF93DFC76}"/>
              </a:ext>
            </a:extLst>
          </p:cNvPr>
          <p:cNvSpPr/>
          <p:nvPr/>
        </p:nvSpPr>
        <p:spPr>
          <a:xfrm>
            <a:off x="8629650" y="820730"/>
            <a:ext cx="3179268" cy="400110"/>
          </a:xfrm>
          <a:prstGeom prst="rect">
            <a:avLst/>
          </a:prstGeom>
        </p:spPr>
        <p:txBody>
          <a:bodyPr wrap="square">
            <a:spAutoFit/>
          </a:bodyPr>
          <a:lstStyle/>
          <a:p>
            <a:pPr lvl="0">
              <a:defRPr/>
            </a:pPr>
            <a:r>
              <a:rPr lang="en-US" sz="2000" dirty="0">
                <a:solidFill>
                  <a:prstClr val="white"/>
                </a:solidFill>
                <a:latin typeface="Tw Cen MT" panose="020B0602020104020603" pitchFamily="34" charset="0"/>
              </a:rPr>
              <a:t>Fast Charger UCH32C</a:t>
            </a:r>
            <a:endParaRPr kumimoji="0" lang="da-DK" sz="2000" b="0" i="0" u="none" strike="noStrike" kern="1200" cap="none" spc="0" normalizeH="0" baseline="0" noProof="0" dirty="0">
              <a:ln>
                <a:noFill/>
              </a:ln>
              <a:solidFill>
                <a:prstClr val="white"/>
              </a:solidFill>
              <a:effectLst/>
              <a:uLnTx/>
              <a:uFillTx/>
              <a:latin typeface="Bahnschrift Light Condensed" panose="020B0502040204020203" pitchFamily="34" charset="0"/>
              <a:ea typeface="+mn-ea"/>
              <a:cs typeface="+mn-cs"/>
            </a:endParaRPr>
          </a:p>
        </p:txBody>
      </p:sp>
      <p:sp>
        <p:nvSpPr>
          <p:cNvPr id="34" name="Rectangle 33">
            <a:extLst>
              <a:ext uri="{FF2B5EF4-FFF2-40B4-BE49-F238E27FC236}">
                <a16:creationId xmlns:a16="http://schemas.microsoft.com/office/drawing/2014/main" xmlns="" id="{5824C74D-A2A2-4753-9381-ED6EFB1A54A4}"/>
              </a:ext>
            </a:extLst>
          </p:cNvPr>
          <p:cNvSpPr/>
          <p:nvPr/>
        </p:nvSpPr>
        <p:spPr>
          <a:xfrm>
            <a:off x="2823411" y="3823133"/>
            <a:ext cx="3265071" cy="1446550"/>
          </a:xfrm>
          <a:prstGeom prst="rect">
            <a:avLst/>
          </a:prstGeom>
        </p:spPr>
        <p:txBody>
          <a:bodyPr wrap="square">
            <a:spAutoFit/>
          </a:bodyPr>
          <a:lstStyle/>
          <a:p>
            <a:pPr lvl="0">
              <a:defRPr/>
            </a:pPr>
            <a:r>
              <a:rPr lang="en-US" sz="2000" dirty="0">
                <a:solidFill>
                  <a:prstClr val="white"/>
                </a:solidFill>
                <a:latin typeface="Tw Cen MT" panose="020B0602020104020603" pitchFamily="34" charset="0"/>
              </a:rPr>
              <a:t>Style Cover Stand SCSH70 for Xperia XZ3</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a:p>
            <a:pPr lvl="0">
              <a:defRPr/>
            </a:pPr>
            <a:r>
              <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rPr>
              <a:t>Black|White Silver|</a:t>
            </a:r>
            <a:r>
              <a:rPr lang="en-US" sz="1600" dirty="0">
                <a:solidFill>
                  <a:prstClr val="white">
                    <a:lumMod val="85000"/>
                  </a:prstClr>
                </a:solidFill>
                <a:latin typeface="Tw Cen MT" panose="020B0602020104020603" pitchFamily="34" charset="0"/>
              </a:rPr>
              <a:t>Forest Green|</a:t>
            </a:r>
          </a:p>
          <a:p>
            <a:pPr lvl="0">
              <a:defRPr/>
            </a:pPr>
            <a:r>
              <a:rPr lang="en-US" sz="1600" dirty="0">
                <a:solidFill>
                  <a:prstClr val="white">
                    <a:lumMod val="85000"/>
                  </a:prstClr>
                </a:solidFill>
                <a:latin typeface="Tw Cen MT" panose="020B0602020104020603" pitchFamily="34" charset="0"/>
              </a:rPr>
              <a:t>Bordealux Red</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p:txBody>
      </p:sp>
      <p:sp>
        <p:nvSpPr>
          <p:cNvPr id="37" name="Rectangle 36">
            <a:extLst>
              <a:ext uri="{FF2B5EF4-FFF2-40B4-BE49-F238E27FC236}">
                <a16:creationId xmlns:a16="http://schemas.microsoft.com/office/drawing/2014/main" xmlns="" id="{1E4B44CD-3B52-4888-A582-D32BFBC4855B}"/>
              </a:ext>
            </a:extLst>
          </p:cNvPr>
          <p:cNvSpPr/>
          <p:nvPr/>
        </p:nvSpPr>
        <p:spPr>
          <a:xfrm>
            <a:off x="8629650" y="3771513"/>
            <a:ext cx="3294723" cy="992579"/>
          </a:xfrm>
          <a:prstGeom prst="rect">
            <a:avLst/>
          </a:prstGeom>
        </p:spPr>
        <p:txBody>
          <a:bodyPr wrap="square">
            <a:spAutoFit/>
          </a:bodyPr>
          <a:lstStyle/>
          <a:p>
            <a:pPr lvl="0">
              <a:defRPr/>
            </a:pPr>
            <a:r>
              <a:rPr lang="en-US" sz="2000" dirty="0">
                <a:solidFill>
                  <a:prstClr val="white"/>
                </a:solidFill>
                <a:latin typeface="Tw Cen MT" panose="020B0602020104020603" pitchFamily="34" charset="0"/>
              </a:rPr>
              <a:t>MCC-S40MD 4K Boom-Arm Mountable Video Camera</a:t>
            </a:r>
            <a:endParaRPr kumimoji="0" lang="da-DK" sz="20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lang="en-US" sz="1600" dirty="0">
                <a:solidFill>
                  <a:prstClr val="white">
                    <a:lumMod val="85000"/>
                  </a:prstClr>
                </a:solidFill>
                <a:latin typeface="Tw Cen MT" panose="020B0602020104020603" pitchFamily="34" charset="0"/>
              </a:rPr>
              <a:t>MCC-S40MD</a:t>
            </a:r>
            <a:endParaRPr kumimoji="0" lang="en-US" sz="1600" b="0" i="0" u="none" strike="noStrike" kern="1200" cap="none" spc="0" normalizeH="0" baseline="0" noProof="0" dirty="0">
              <a:ln>
                <a:noFill/>
              </a:ln>
              <a:solidFill>
                <a:prstClr val="white">
                  <a:lumMod val="85000"/>
                </a:prstClr>
              </a:solidFill>
              <a:effectLst/>
              <a:uLnTx/>
              <a:uFillTx/>
              <a:latin typeface="Tw Cen MT" panose="020B0602020104020603" pitchFamily="34" charset="0"/>
              <a:ea typeface="+mn-ea"/>
              <a:cs typeface="+mn-cs"/>
            </a:endParaRPr>
          </a:p>
        </p:txBody>
      </p:sp>
      <p:sp>
        <p:nvSpPr>
          <p:cNvPr id="13" name="Slide Number Placeholder 3">
            <a:extLst>
              <a:ext uri="{FF2B5EF4-FFF2-40B4-BE49-F238E27FC236}">
                <a16:creationId xmlns:a16="http://schemas.microsoft.com/office/drawing/2014/main" xmlns="" id="{67CFEDDD-6FD7-4F05-9DFB-5377947011D6}"/>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19</a:t>
            </a:r>
          </a:p>
        </p:txBody>
      </p:sp>
    </p:spTree>
    <p:extLst>
      <p:ext uri="{BB962C8B-B14F-4D97-AF65-F5344CB8AC3E}">
        <p14:creationId xmlns:p14="http://schemas.microsoft.com/office/powerpoint/2010/main" val="687793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video game&#10;&#10;Description automatically generated">
            <a:extLst>
              <a:ext uri="{FF2B5EF4-FFF2-40B4-BE49-F238E27FC236}">
                <a16:creationId xmlns:a16="http://schemas.microsoft.com/office/drawing/2014/main" xmlns="" id="{EE5B79B5-349C-4842-B4CB-2545716F75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xmlns="" id="{A404CB9A-3E75-467A-A18E-BC5D54A39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5" y="103594"/>
            <a:ext cx="2231329" cy="859611"/>
          </a:xfrm>
          <a:prstGeom prst="rect">
            <a:avLst/>
          </a:prstGeom>
        </p:spPr>
      </p:pic>
      <p:sp>
        <p:nvSpPr>
          <p:cNvPr id="5" name="Slide Number Placeholder 3">
            <a:extLst>
              <a:ext uri="{FF2B5EF4-FFF2-40B4-BE49-F238E27FC236}">
                <a16:creationId xmlns:a16="http://schemas.microsoft.com/office/drawing/2014/main" xmlns="" id="{2C0925C1-3A18-4796-A33A-F266BB7D6C8A}"/>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20</a:t>
            </a:r>
          </a:p>
        </p:txBody>
      </p:sp>
    </p:spTree>
    <p:extLst>
      <p:ext uri="{BB962C8B-B14F-4D97-AF65-F5344CB8AC3E}">
        <p14:creationId xmlns:p14="http://schemas.microsoft.com/office/powerpoint/2010/main" val="2324420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7B92691-BEE0-4853-B3E0-2C5E01DDC5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xmlns="" id="{884AD2CE-F20A-4316-B7E5-2538B39A33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5" y="103594"/>
            <a:ext cx="2231329" cy="859611"/>
          </a:xfrm>
          <a:prstGeom prst="rect">
            <a:avLst/>
          </a:prstGeom>
        </p:spPr>
      </p:pic>
      <p:sp>
        <p:nvSpPr>
          <p:cNvPr id="5" name="Slide Number Placeholder 3">
            <a:extLst>
              <a:ext uri="{FF2B5EF4-FFF2-40B4-BE49-F238E27FC236}">
                <a16:creationId xmlns:a16="http://schemas.microsoft.com/office/drawing/2014/main" xmlns="" id="{75FF012B-2643-4E93-8336-9774BC02250A}"/>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21</a:t>
            </a:r>
          </a:p>
        </p:txBody>
      </p:sp>
    </p:spTree>
    <p:extLst>
      <p:ext uri="{BB962C8B-B14F-4D97-AF65-F5344CB8AC3E}">
        <p14:creationId xmlns:p14="http://schemas.microsoft.com/office/powerpoint/2010/main" val="1196218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4A0F40A-78AB-4275-ACF1-F606ACFADA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xmlns="" id="{F8044FBC-F7AD-48AA-B354-D4508B353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4" y="99676"/>
            <a:ext cx="2231329" cy="859611"/>
          </a:xfrm>
          <a:prstGeom prst="rect">
            <a:avLst/>
          </a:prstGeom>
        </p:spPr>
      </p:pic>
      <p:sp>
        <p:nvSpPr>
          <p:cNvPr id="6" name="Slide Number Placeholder 3">
            <a:extLst>
              <a:ext uri="{FF2B5EF4-FFF2-40B4-BE49-F238E27FC236}">
                <a16:creationId xmlns:a16="http://schemas.microsoft.com/office/drawing/2014/main" xmlns="" id="{2D8DB934-81DF-489C-937C-C3E8A5B232F5}"/>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22</a:t>
            </a:r>
          </a:p>
        </p:txBody>
      </p:sp>
    </p:spTree>
    <p:extLst>
      <p:ext uri="{BB962C8B-B14F-4D97-AF65-F5344CB8AC3E}">
        <p14:creationId xmlns:p14="http://schemas.microsoft.com/office/powerpoint/2010/main" val="4250921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B9CB4F1-CCED-4865-AC1C-BCA86F0FF9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xmlns="" id="{AA3041CD-C0CD-4CBE-9C93-8E1BB48C2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5" y="94069"/>
            <a:ext cx="2231329" cy="859611"/>
          </a:xfrm>
          <a:prstGeom prst="rect">
            <a:avLst/>
          </a:prstGeom>
        </p:spPr>
      </p:pic>
      <p:sp>
        <p:nvSpPr>
          <p:cNvPr id="4" name="Slide Number Placeholder 3">
            <a:extLst>
              <a:ext uri="{FF2B5EF4-FFF2-40B4-BE49-F238E27FC236}">
                <a16:creationId xmlns:a16="http://schemas.microsoft.com/office/drawing/2014/main" xmlns="" id="{4FA92C17-CECB-4153-8B44-F4871E3E48E9}"/>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23</a:t>
            </a:r>
          </a:p>
        </p:txBody>
      </p:sp>
    </p:spTree>
    <p:extLst>
      <p:ext uri="{BB962C8B-B14F-4D97-AF65-F5344CB8AC3E}">
        <p14:creationId xmlns:p14="http://schemas.microsoft.com/office/powerpoint/2010/main" val="765969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creenshot&#10;&#10;Description automatically generated">
            <a:extLst>
              <a:ext uri="{FF2B5EF4-FFF2-40B4-BE49-F238E27FC236}">
                <a16:creationId xmlns:a16="http://schemas.microsoft.com/office/drawing/2014/main" xmlns="" id="{1816207F-320D-4768-8C2E-36403A0641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xmlns="" id="{766E2C70-AFCF-44AA-80DF-8A1F7E48E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5" y="95250"/>
            <a:ext cx="2231329" cy="859611"/>
          </a:xfrm>
          <a:prstGeom prst="rect">
            <a:avLst/>
          </a:prstGeom>
        </p:spPr>
      </p:pic>
      <p:sp>
        <p:nvSpPr>
          <p:cNvPr id="4" name="Slide Number Placeholder 3">
            <a:extLst>
              <a:ext uri="{FF2B5EF4-FFF2-40B4-BE49-F238E27FC236}">
                <a16:creationId xmlns:a16="http://schemas.microsoft.com/office/drawing/2014/main" xmlns="" id="{C0F3E59E-7C2A-445E-8071-75657E419ACE}"/>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24</a:t>
            </a:r>
          </a:p>
        </p:txBody>
      </p:sp>
    </p:spTree>
    <p:extLst>
      <p:ext uri="{BB962C8B-B14F-4D97-AF65-F5344CB8AC3E}">
        <p14:creationId xmlns:p14="http://schemas.microsoft.com/office/powerpoint/2010/main" val="3631317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xmlns="" id="{3E61BDBD-2364-40F7-8297-622F2C30A9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xmlns="" id="{DB674D5B-9C35-4054-A1E9-72737F092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28" y="99471"/>
            <a:ext cx="2231329" cy="859611"/>
          </a:xfrm>
          <a:prstGeom prst="rect">
            <a:avLst/>
          </a:prstGeom>
        </p:spPr>
      </p:pic>
      <p:sp>
        <p:nvSpPr>
          <p:cNvPr id="5" name="Slide Number Placeholder 3">
            <a:extLst>
              <a:ext uri="{FF2B5EF4-FFF2-40B4-BE49-F238E27FC236}">
                <a16:creationId xmlns:a16="http://schemas.microsoft.com/office/drawing/2014/main" xmlns="" id="{025A0A61-8123-431D-A0C2-A2E43D4352C6}"/>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25</a:t>
            </a:r>
          </a:p>
        </p:txBody>
      </p:sp>
    </p:spTree>
    <p:extLst>
      <p:ext uri="{BB962C8B-B14F-4D97-AF65-F5344CB8AC3E}">
        <p14:creationId xmlns:p14="http://schemas.microsoft.com/office/powerpoint/2010/main" val="2102635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90B15C9-8348-49BF-84DE-92048450CC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xmlns="" id="{DC5E860F-BE1D-4C0F-947E-9BB393AAA5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9" y="92221"/>
            <a:ext cx="2231329" cy="859611"/>
          </a:xfrm>
          <a:prstGeom prst="rect">
            <a:avLst/>
          </a:prstGeom>
        </p:spPr>
      </p:pic>
      <p:sp>
        <p:nvSpPr>
          <p:cNvPr id="4" name="Slide Number Placeholder 3">
            <a:extLst>
              <a:ext uri="{FF2B5EF4-FFF2-40B4-BE49-F238E27FC236}">
                <a16:creationId xmlns:a16="http://schemas.microsoft.com/office/drawing/2014/main" xmlns="" id="{AAD406BD-6C5D-431C-8E8E-BA6DC526DF54}"/>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26</a:t>
            </a:r>
          </a:p>
        </p:txBody>
      </p:sp>
    </p:spTree>
    <p:extLst>
      <p:ext uri="{BB962C8B-B14F-4D97-AF65-F5344CB8AC3E}">
        <p14:creationId xmlns:p14="http://schemas.microsoft.com/office/powerpoint/2010/main" val="360190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4" name="Picture 3">
            <a:extLst>
              <a:ext uri="{FF2B5EF4-FFF2-40B4-BE49-F238E27FC236}">
                <a16:creationId xmlns:a16="http://schemas.microsoft.com/office/drawing/2014/main" xmlns="" id="{04A8B6F4-1332-4BEB-B24C-2EBDE279B6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47" y="128980"/>
            <a:ext cx="2645893" cy="859611"/>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xmlns="" id="{7B93F1B3-CD65-4E89-8981-7230C654A3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989" y="980002"/>
            <a:ext cx="3144951" cy="5354445"/>
          </a:xfrm>
          <a:prstGeom prst="rect">
            <a:avLst/>
          </a:prstGeom>
        </p:spPr>
      </p:pic>
      <p:sp>
        <p:nvSpPr>
          <p:cNvPr id="8" name="Rectangle 7">
            <a:extLst>
              <a:ext uri="{FF2B5EF4-FFF2-40B4-BE49-F238E27FC236}">
                <a16:creationId xmlns:a16="http://schemas.microsoft.com/office/drawing/2014/main" xmlns="" id="{2ED865F1-610C-4581-93B4-4629574F7F7A}"/>
              </a:ext>
            </a:extLst>
          </p:cNvPr>
          <p:cNvSpPr/>
          <p:nvPr/>
        </p:nvSpPr>
        <p:spPr>
          <a:xfrm>
            <a:off x="3806929" y="877978"/>
            <a:ext cx="7900657" cy="48013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The Sony is certainly one of the world’s most popular and instantly recognizable logos. It has undergone several modifications throughout the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The company’s name, “SONY”, originates from the Latin word “sonus”, meaning sound. Moreover, the words “sunny” and “sonny” hugely inspired the earliest Sony logo, which was registered as a trademark in 1955. The logo, however, started appearing on the company’s products two years later in 1957.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The current version of the Sony logo comprises of a simple wordmark which was first introduced in 1959. According to some branding experts, it is meant to “communicate strength and simplicity”. The Sony logotype experienced a few minor overhauls in 1961, 1962, 1969 and 1973, mostly upon the suggestions of Norio Ohga, the former president and chairman of Sony. Majority of these changes were implemented under the supervision of Sony designer Yasuo Kuroki and its chief of the design bureau, Akio Morita.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The company’s current slogan, “make.believe”, was adapted in 2009.</a:t>
            </a:r>
          </a:p>
        </p:txBody>
      </p:sp>
      <p:sp>
        <p:nvSpPr>
          <p:cNvPr id="7" name="Slide Number Placeholder 3">
            <a:extLst>
              <a:ext uri="{FF2B5EF4-FFF2-40B4-BE49-F238E27FC236}">
                <a16:creationId xmlns:a16="http://schemas.microsoft.com/office/drawing/2014/main" xmlns="" id="{DBED3E6A-6B0C-46AE-BC2C-FC05CC3A98BA}"/>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27</a:t>
            </a:r>
          </a:p>
        </p:txBody>
      </p:sp>
    </p:spTree>
    <p:extLst>
      <p:ext uri="{BB962C8B-B14F-4D97-AF65-F5344CB8AC3E}">
        <p14:creationId xmlns:p14="http://schemas.microsoft.com/office/powerpoint/2010/main" val="645472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C9014FE9-70C0-4445-8CB0-F889101A5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997" y="367068"/>
            <a:ext cx="10160000" cy="5905500"/>
          </a:xfrm>
          <a:prstGeom prst="rect">
            <a:avLst/>
          </a:prstGeom>
        </p:spPr>
      </p:pic>
      <p:pic>
        <p:nvPicPr>
          <p:cNvPr id="2" name="Picture 1">
            <a:extLst>
              <a:ext uri="{FF2B5EF4-FFF2-40B4-BE49-F238E27FC236}">
                <a16:creationId xmlns:a16="http://schemas.microsoft.com/office/drawing/2014/main" xmlns="" id="{FF3EDAEE-8B72-46BD-96A0-354CF5D7F708}"/>
              </a:ext>
            </a:extLst>
          </p:cNvPr>
          <p:cNvPicPr>
            <a:picLocks noChangeAspect="1"/>
          </p:cNvPicPr>
          <p:nvPr/>
        </p:nvPicPr>
        <p:blipFill>
          <a:blip r:embed="rId3"/>
          <a:stretch>
            <a:fillRect/>
          </a:stretch>
        </p:blipFill>
        <p:spPr>
          <a:xfrm>
            <a:off x="4224362" y="4173692"/>
            <a:ext cx="3743268" cy="1182727"/>
          </a:xfrm>
          <a:prstGeom prst="rect">
            <a:avLst/>
          </a:prstGeom>
        </p:spPr>
      </p:pic>
      <p:pic>
        <p:nvPicPr>
          <p:cNvPr id="7" name="Picture 6" descr="A picture containing aircraft, balloon, transport&#10;&#10;Description automatically generated">
            <a:extLst>
              <a:ext uri="{FF2B5EF4-FFF2-40B4-BE49-F238E27FC236}">
                <a16:creationId xmlns:a16="http://schemas.microsoft.com/office/drawing/2014/main" xmlns="" id="{FBA9C08C-E7E4-485D-A2DA-9768C99804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6157" y="2142436"/>
            <a:ext cx="1559679" cy="1231973"/>
          </a:xfrm>
          <a:prstGeom prst="rect">
            <a:avLst/>
          </a:prstGeom>
        </p:spPr>
      </p:pic>
    </p:spTree>
    <p:extLst>
      <p:ext uri="{BB962C8B-B14F-4D97-AF65-F5344CB8AC3E}">
        <p14:creationId xmlns:p14="http://schemas.microsoft.com/office/powerpoint/2010/main" val="1068109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8" name="Picture 7">
            <a:extLst>
              <a:ext uri="{FF2B5EF4-FFF2-40B4-BE49-F238E27FC236}">
                <a16:creationId xmlns:a16="http://schemas.microsoft.com/office/drawing/2014/main" xmlns="" id="{B8FB797A-DDC2-46EF-BBEB-3E8AD79EE6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61" y="117552"/>
            <a:ext cx="1956986" cy="859611"/>
          </a:xfrm>
          <a:prstGeom prst="rect">
            <a:avLst/>
          </a:prstGeom>
        </p:spPr>
      </p:pic>
      <p:sp>
        <p:nvSpPr>
          <p:cNvPr id="10" name="Rectangle 9">
            <a:extLst>
              <a:ext uri="{FF2B5EF4-FFF2-40B4-BE49-F238E27FC236}">
                <a16:creationId xmlns:a16="http://schemas.microsoft.com/office/drawing/2014/main" xmlns="" id="{50279502-5913-4F25-850E-0582122E0709}"/>
              </a:ext>
            </a:extLst>
          </p:cNvPr>
          <p:cNvSpPr/>
          <p:nvPr/>
        </p:nvSpPr>
        <p:spPr>
          <a:xfrm>
            <a:off x="226988" y="709751"/>
            <a:ext cx="8211159" cy="4801314"/>
          </a:xfrm>
          <a:prstGeom prst="rect">
            <a:avLst/>
          </a:prstGeom>
        </p:spPr>
        <p:txBody>
          <a:bodyPr wrap="square">
            <a:spAutoFit/>
          </a:bodyPr>
          <a:lstStyle/>
          <a:p>
            <a:pPr lvl="0"/>
            <a:r>
              <a:rPr lang="en-US" dirty="0">
                <a:solidFill>
                  <a:prstClr val="white"/>
                </a:solidFill>
                <a:latin typeface="Tw Cen MT" panose="020B0602020104020603" pitchFamily="34" charset="0"/>
              </a:rPr>
              <a:t>Sony’s corporate mission is to be “a company that provides customers with kando – to move them emotionally – and inspires and fulfills their curiosity.”</a:t>
            </a:r>
          </a:p>
          <a:p>
            <a:pPr lvl="0"/>
            <a:endParaRPr kumimoji="0" lang="en-US"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lvl="0"/>
            <a:r>
              <a:rPr lang="en-US" dirty="0">
                <a:solidFill>
                  <a:prstClr val="white"/>
                </a:solidFill>
                <a:latin typeface="Tw Cen MT" panose="020B0602020104020603" pitchFamily="34" charset="0"/>
              </a:rPr>
              <a:t>The mission highlights the importance of kando and what it does for customers. Sony’s mission statement has the following components</a:t>
            </a:r>
            <a:r>
              <a:rPr lang="en-US" altLang="zh-TW" dirty="0">
                <a:solidFill>
                  <a:prstClr val="white"/>
                </a:solidFill>
                <a:latin typeface="MingLiU" panose="02020509000000000000" pitchFamily="49" charset="-120"/>
                <a:ea typeface="MingLiU" panose="02020509000000000000" pitchFamily="49" charset="-120"/>
              </a:rPr>
              <a:t>︰</a:t>
            </a:r>
          </a:p>
          <a:p>
            <a:pPr marL="342900" lvl="0" indent="-342900">
              <a:buFont typeface="Wingdings" panose="05000000000000000000" pitchFamily="2" charset="2"/>
              <a:buChar char="§"/>
            </a:pPr>
            <a:r>
              <a:rPr lang="en-US" dirty="0">
                <a:solidFill>
                  <a:prstClr val="white"/>
                </a:solidFill>
                <a:latin typeface="Tw Cen MT" panose="020B0602020104020603" pitchFamily="34" charset="0"/>
              </a:rPr>
              <a:t>Provides customers with kando</a:t>
            </a:r>
          </a:p>
          <a:p>
            <a:pPr marL="342900" lvl="0" indent="-342900">
              <a:buFont typeface="Wingdings" panose="05000000000000000000" pitchFamily="2" charset="2"/>
              <a:buChar char="§"/>
            </a:pPr>
            <a:r>
              <a:rPr lang="en-US" dirty="0">
                <a:solidFill>
                  <a:prstClr val="white"/>
                </a:solidFill>
                <a:latin typeface="Tw Cen MT" panose="020B0602020104020603" pitchFamily="34" charset="0"/>
              </a:rPr>
              <a:t>Inspires and fulfills their curiosity</a:t>
            </a:r>
          </a:p>
          <a:p>
            <a:pPr lvl="0"/>
            <a:endParaRPr lang="en-US" dirty="0">
              <a:solidFill>
                <a:prstClr val="white"/>
              </a:solidFill>
              <a:latin typeface="Tw Cen MT" panose="020B0602020104020603" pitchFamily="34" charset="0"/>
            </a:endParaRPr>
          </a:p>
          <a:p>
            <a:pPr lvl="0"/>
            <a:r>
              <a:rPr lang="en-US" dirty="0">
                <a:solidFill>
                  <a:prstClr val="white"/>
                </a:solidFill>
                <a:latin typeface="Tw Cen MT" panose="020B0602020104020603" pitchFamily="34" charset="0"/>
              </a:rPr>
              <a:t>In its mission statement, Sony Corporation focuses on the concept of kando. Such focus aligns the corporate mission to the vision statement. To effectively apply the concept, the mission statement requires that Sony must develop products that evoke emotion that moves customers.</a:t>
            </a:r>
          </a:p>
          <a:p>
            <a:pPr lvl="0"/>
            <a:endParaRPr lang="en-US" dirty="0">
              <a:solidFill>
                <a:prstClr val="white"/>
              </a:solidFill>
              <a:latin typeface="Tw Cen MT" panose="020B0602020104020603" pitchFamily="34" charset="0"/>
            </a:endParaRPr>
          </a:p>
          <a:p>
            <a:pPr lvl="0"/>
            <a:r>
              <a:rPr lang="en-US" dirty="0">
                <a:solidFill>
                  <a:prstClr val="white"/>
                </a:solidFill>
                <a:latin typeface="Tw Cen MT" panose="020B0602020104020603" pitchFamily="34" charset="0"/>
              </a:rPr>
              <a:t>For example, the PlayStation attracts and retains customers through an emotional bond based on gaming experience. In relation, the second component of Sony’s mission statement focuses on what the business must do for customers. In this case, the company must inspire and fulfill customers’ curiosity.</a:t>
            </a:r>
            <a:endParaRPr kumimoji="0" lang="en-US"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p:txBody>
      </p:sp>
      <p:pic>
        <p:nvPicPr>
          <p:cNvPr id="11" name="Picture 10" descr="A picture containing indoor, table&#10;&#10;Description automatically generated">
            <a:extLst>
              <a:ext uri="{FF2B5EF4-FFF2-40B4-BE49-F238E27FC236}">
                <a16:creationId xmlns:a16="http://schemas.microsoft.com/office/drawing/2014/main" xmlns="" id="{33E19266-32A7-4E94-936B-03C67DF49A5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628" r="9394"/>
          <a:stretch/>
        </p:blipFill>
        <p:spPr>
          <a:xfrm>
            <a:off x="8665135" y="1501410"/>
            <a:ext cx="3299877" cy="5316116"/>
          </a:xfrm>
          <a:prstGeom prst="rect">
            <a:avLst/>
          </a:prstGeom>
        </p:spPr>
      </p:pic>
      <p:sp>
        <p:nvSpPr>
          <p:cNvPr id="7" name="Slide Number Placeholder 3">
            <a:extLst>
              <a:ext uri="{FF2B5EF4-FFF2-40B4-BE49-F238E27FC236}">
                <a16:creationId xmlns:a16="http://schemas.microsoft.com/office/drawing/2014/main" xmlns="" id="{2909389A-D1E6-4E3C-917E-5ED0ECECF953}"/>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28</a:t>
            </a:r>
          </a:p>
        </p:txBody>
      </p:sp>
    </p:spTree>
    <p:extLst>
      <p:ext uri="{BB962C8B-B14F-4D97-AF65-F5344CB8AC3E}">
        <p14:creationId xmlns:p14="http://schemas.microsoft.com/office/powerpoint/2010/main" val="1831597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7" name="Picture 6">
            <a:extLst>
              <a:ext uri="{FF2B5EF4-FFF2-40B4-BE49-F238E27FC236}">
                <a16:creationId xmlns:a16="http://schemas.microsoft.com/office/drawing/2014/main" xmlns="" id="{55AB7A8E-AEF0-49B9-A6E8-2BAB52521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46" y="117552"/>
            <a:ext cx="1670449" cy="859611"/>
          </a:xfrm>
          <a:prstGeom prst="rect">
            <a:avLst/>
          </a:prstGeom>
        </p:spPr>
      </p:pic>
      <p:sp>
        <p:nvSpPr>
          <p:cNvPr id="10" name="Rectangle 9">
            <a:extLst>
              <a:ext uri="{FF2B5EF4-FFF2-40B4-BE49-F238E27FC236}">
                <a16:creationId xmlns:a16="http://schemas.microsoft.com/office/drawing/2014/main" xmlns="" id="{50279502-5913-4F25-850E-0582122E0709}"/>
              </a:ext>
            </a:extLst>
          </p:cNvPr>
          <p:cNvSpPr/>
          <p:nvPr/>
        </p:nvSpPr>
        <p:spPr>
          <a:xfrm>
            <a:off x="226988" y="709751"/>
            <a:ext cx="8211159" cy="3416320"/>
          </a:xfrm>
          <a:prstGeom prst="rect">
            <a:avLst/>
          </a:prstGeom>
        </p:spPr>
        <p:txBody>
          <a:bodyPr wrap="square">
            <a:spAutoFit/>
          </a:bodyPr>
          <a:lstStyle/>
          <a:p>
            <a:pPr lvl="0"/>
            <a:r>
              <a:rPr lang="en-US" dirty="0">
                <a:solidFill>
                  <a:prstClr val="white"/>
                </a:solidFill>
                <a:latin typeface="Tw Cen MT" panose="020B0602020104020603" pitchFamily="34" charset="0"/>
              </a:rPr>
              <a:t>With regard to its corporate vision, Sony states, “Our vision is to use our passion for technology, content and services to deliver kando, in ways that only Sony can.”</a:t>
            </a:r>
          </a:p>
          <a:p>
            <a:pPr lvl="0"/>
            <a:endParaRPr lang="en-US" dirty="0">
              <a:solidFill>
                <a:prstClr val="white"/>
              </a:solidFill>
              <a:latin typeface="Tw Cen MT" panose="020B0602020104020603" pitchFamily="34" charset="0"/>
            </a:endParaRPr>
          </a:p>
          <a:p>
            <a:pPr lvl="0"/>
            <a:r>
              <a:rPr lang="en-US" dirty="0">
                <a:solidFill>
                  <a:prstClr val="white"/>
                </a:solidFill>
                <a:latin typeface="Tw Cen MT" panose="020B0602020104020603" pitchFamily="34" charset="0"/>
              </a:rPr>
              <a:t>In this vision, emphasis is on the concept of kando. The following components are present in Sony Corporation’s vision statement</a:t>
            </a:r>
            <a:r>
              <a:rPr lang="en-US" altLang="zh-TW" dirty="0">
                <a:solidFill>
                  <a:prstClr val="white"/>
                </a:solidFill>
                <a:latin typeface="MingLiU" panose="02020509000000000000" pitchFamily="49" charset="-120"/>
                <a:ea typeface="MingLiU" panose="02020509000000000000" pitchFamily="49" charset="-120"/>
              </a:rPr>
              <a:t>︰</a:t>
            </a:r>
          </a:p>
          <a:p>
            <a:pPr marL="285750" lvl="0" indent="-285750">
              <a:buFont typeface="Wingdings" panose="05000000000000000000" pitchFamily="2" charset="2"/>
              <a:buChar char="§"/>
            </a:pPr>
            <a:r>
              <a:rPr lang="en-US" dirty="0">
                <a:solidFill>
                  <a:prstClr val="white"/>
                </a:solidFill>
                <a:latin typeface="Tw Cen MT" panose="020B0602020104020603" pitchFamily="34" charset="0"/>
              </a:rPr>
              <a:t>Deliver kando</a:t>
            </a:r>
          </a:p>
          <a:p>
            <a:pPr marL="285750" lvl="0" indent="-285750">
              <a:buFont typeface="Wingdings" panose="05000000000000000000" pitchFamily="2" charset="2"/>
              <a:buChar char="§"/>
            </a:pPr>
            <a:r>
              <a:rPr lang="en-US" dirty="0">
                <a:solidFill>
                  <a:prstClr val="white"/>
                </a:solidFill>
                <a:latin typeface="Tw Cen MT" panose="020B0602020104020603" pitchFamily="34" charset="0"/>
              </a:rPr>
              <a:t>Use our passion for technology, content and services</a:t>
            </a:r>
          </a:p>
          <a:p>
            <a:pPr marL="285750" lvl="0" indent="-285750">
              <a:buFont typeface="Wingdings" panose="05000000000000000000" pitchFamily="2" charset="2"/>
              <a:buChar char="§"/>
            </a:pPr>
            <a:r>
              <a:rPr lang="en-US" dirty="0">
                <a:solidFill>
                  <a:prstClr val="white"/>
                </a:solidFill>
                <a:latin typeface="Tw Cen MT" panose="020B0602020104020603" pitchFamily="34" charset="0"/>
              </a:rPr>
              <a:t>Ways that only Sony can</a:t>
            </a:r>
          </a:p>
          <a:p>
            <a:pPr lvl="0"/>
            <a:endParaRPr lang="en-US" dirty="0">
              <a:solidFill>
                <a:prstClr val="white"/>
              </a:solidFill>
              <a:latin typeface="Tw Cen MT" panose="020B0602020104020603" pitchFamily="34" charset="0"/>
            </a:endParaRPr>
          </a:p>
          <a:p>
            <a:pPr lvl="0"/>
            <a:r>
              <a:rPr lang="en-US" dirty="0">
                <a:solidFill>
                  <a:prstClr val="white"/>
                </a:solidFill>
                <a:latin typeface="Tw Cen MT" panose="020B0602020104020603" pitchFamily="34" charset="0"/>
              </a:rPr>
              <a:t>Sony’s vision statement introduces the concept of kando, which CEO Kazuo Hirai defines as “emotional involvement” or the “power to stimulate emotional response.” The concept is integrated in product development and innovation processes. </a:t>
            </a:r>
          </a:p>
        </p:txBody>
      </p:sp>
      <p:pic>
        <p:nvPicPr>
          <p:cNvPr id="12" name="Picture 11" descr="A picture containing table, small, indoor&#10;&#10;Description automatically generated">
            <a:extLst>
              <a:ext uri="{FF2B5EF4-FFF2-40B4-BE49-F238E27FC236}">
                <a16:creationId xmlns:a16="http://schemas.microsoft.com/office/drawing/2014/main" xmlns="" id="{DAC40DC8-D36B-4549-84AC-3D0424868A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1304" y="3018075"/>
            <a:ext cx="2181727" cy="3323635"/>
          </a:xfrm>
          <a:prstGeom prst="rect">
            <a:avLst/>
          </a:prstGeom>
        </p:spPr>
      </p:pic>
      <p:sp>
        <p:nvSpPr>
          <p:cNvPr id="8" name="Slide Number Placeholder 3">
            <a:extLst>
              <a:ext uri="{FF2B5EF4-FFF2-40B4-BE49-F238E27FC236}">
                <a16:creationId xmlns:a16="http://schemas.microsoft.com/office/drawing/2014/main" xmlns="" id="{55A26B96-3883-4788-9495-A09C2B1D7E8C}"/>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29</a:t>
            </a:r>
          </a:p>
        </p:txBody>
      </p:sp>
    </p:spTree>
    <p:extLst>
      <p:ext uri="{BB962C8B-B14F-4D97-AF65-F5344CB8AC3E}">
        <p14:creationId xmlns:p14="http://schemas.microsoft.com/office/powerpoint/2010/main" val="1235017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5" name="Picture 4">
            <a:extLst>
              <a:ext uri="{FF2B5EF4-FFF2-40B4-BE49-F238E27FC236}">
                <a16:creationId xmlns:a16="http://schemas.microsoft.com/office/drawing/2014/main" xmlns="" id="{E9BB55D0-81A9-4878-BC62-AB6C390DDE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95" y="119227"/>
            <a:ext cx="1780186" cy="859611"/>
          </a:xfrm>
          <a:prstGeom prst="rect">
            <a:avLst/>
          </a:prstGeom>
        </p:spPr>
      </p:pic>
      <p:sp>
        <p:nvSpPr>
          <p:cNvPr id="10" name="Rectangle 9">
            <a:extLst>
              <a:ext uri="{FF2B5EF4-FFF2-40B4-BE49-F238E27FC236}">
                <a16:creationId xmlns:a16="http://schemas.microsoft.com/office/drawing/2014/main" xmlns="" id="{50279502-5913-4F25-850E-0582122E0709}"/>
              </a:ext>
            </a:extLst>
          </p:cNvPr>
          <p:cNvSpPr/>
          <p:nvPr/>
        </p:nvSpPr>
        <p:spPr>
          <a:xfrm>
            <a:off x="226989" y="709751"/>
            <a:ext cx="8311241" cy="3508653"/>
          </a:xfrm>
          <a:prstGeom prst="rect">
            <a:avLst/>
          </a:prstGeom>
        </p:spPr>
        <p:txBody>
          <a:bodyPr wrap="square">
            <a:spAutoFit/>
          </a:bodyPr>
          <a:lstStyle/>
          <a:p>
            <a:pPr marL="342900" lvl="0" indent="-342900">
              <a:buFont typeface="Wingdings" panose="05000000000000000000" pitchFamily="2" charset="2"/>
              <a:buChar char="§"/>
            </a:pPr>
            <a:r>
              <a:rPr lang="en-US" dirty="0">
                <a:solidFill>
                  <a:prstClr val="white"/>
                </a:solidFill>
                <a:latin typeface="Tw Cen MT" panose="020B0602020104020603" pitchFamily="34" charset="0"/>
              </a:rPr>
              <a:t>Dreams &amp; Curiosity</a:t>
            </a:r>
          </a:p>
          <a:p>
            <a:pPr lvl="0" indent="336550"/>
            <a:r>
              <a:rPr lang="en-US" dirty="0">
                <a:solidFill>
                  <a:prstClr val="white"/>
                </a:solidFill>
                <a:latin typeface="Tw Cen MT" panose="020B0602020104020603" pitchFamily="34" charset="0"/>
              </a:rPr>
              <a:t>Pioneer the future with dreams and curiosity.</a:t>
            </a:r>
          </a:p>
          <a:p>
            <a:pPr lvl="0"/>
            <a:endParaRPr lang="en-US" dirty="0">
              <a:solidFill>
                <a:prstClr val="white"/>
              </a:solidFill>
              <a:latin typeface="Tw Cen MT" panose="020B0602020104020603" pitchFamily="34" charset="0"/>
            </a:endParaRPr>
          </a:p>
          <a:p>
            <a:pPr marL="342900" lvl="0" indent="-342900">
              <a:buFont typeface="Wingdings" panose="05000000000000000000" pitchFamily="2" charset="2"/>
              <a:buChar char="§"/>
            </a:pPr>
            <a:r>
              <a:rPr lang="en-US" dirty="0">
                <a:solidFill>
                  <a:prstClr val="white"/>
                </a:solidFill>
                <a:latin typeface="Tw Cen MT" panose="020B0602020104020603" pitchFamily="34" charset="0"/>
              </a:rPr>
              <a:t>Diversity</a:t>
            </a:r>
          </a:p>
          <a:p>
            <a:pPr marL="338138" lvl="0" indent="-1588"/>
            <a:r>
              <a:rPr lang="en-US" dirty="0">
                <a:solidFill>
                  <a:prstClr val="white"/>
                </a:solidFill>
                <a:latin typeface="Tw Cen MT" panose="020B0602020104020603" pitchFamily="34" charset="0"/>
              </a:rPr>
              <a:t>Pursue the creation of the very best by harnessing diversity and varying viewpoints.</a:t>
            </a:r>
          </a:p>
          <a:p>
            <a:pPr lvl="0"/>
            <a:endParaRPr kumimoji="0" lang="en-US" b="0" i="0" u="none" strike="noStrike" kern="1200" cap="none" spc="0" normalizeH="0" baseline="0" noProof="0" dirty="0">
              <a:ln>
                <a:noFill/>
              </a:ln>
              <a:solidFill>
                <a:prstClr val="white"/>
              </a:solidFill>
              <a:effectLst/>
              <a:uLnTx/>
              <a:uFillTx/>
              <a:latin typeface="Tw Cen MT" panose="020B0602020104020603" pitchFamily="34" charset="0"/>
            </a:endParaRPr>
          </a:p>
          <a:p>
            <a:pPr marL="342900" lvl="0" indent="-342900">
              <a:buFont typeface="Wingdings" panose="05000000000000000000" pitchFamily="2" charset="2"/>
              <a:buChar char="§"/>
            </a:pPr>
            <a:r>
              <a:rPr lang="en-US" dirty="0">
                <a:solidFill>
                  <a:prstClr val="white"/>
                </a:solidFill>
                <a:latin typeface="Tw Cen MT" panose="020B0602020104020603" pitchFamily="34" charset="0"/>
              </a:rPr>
              <a:t>Integrity &amp; Sincerity</a:t>
            </a:r>
          </a:p>
          <a:p>
            <a:pPr marL="338138" lvl="0" indent="-1588"/>
            <a:r>
              <a:rPr lang="en-US" dirty="0">
                <a:solidFill>
                  <a:prstClr val="white"/>
                </a:solidFill>
                <a:latin typeface="Tw Cen MT" panose="020B0602020104020603" pitchFamily="34" charset="0"/>
              </a:rPr>
              <a:t>Earn the trust for the Sony brand through ethical and responsible conduct.</a:t>
            </a:r>
          </a:p>
          <a:p>
            <a:pPr lvl="0"/>
            <a:endParaRPr kumimoji="0" lang="en-US" b="0" i="0" u="none" strike="noStrike" kern="1200" cap="none" spc="0" normalizeH="0" baseline="0" noProof="0" dirty="0">
              <a:ln>
                <a:noFill/>
              </a:ln>
              <a:solidFill>
                <a:prstClr val="white"/>
              </a:solidFill>
              <a:effectLst/>
              <a:uLnTx/>
              <a:uFillTx/>
              <a:latin typeface="Tw Cen MT" panose="020B0602020104020603" pitchFamily="34" charset="0"/>
            </a:endParaRPr>
          </a:p>
          <a:p>
            <a:pPr marL="342900" lvl="0" indent="-342900">
              <a:buFont typeface="Wingdings" panose="05000000000000000000" pitchFamily="2" charset="2"/>
              <a:buChar char="§"/>
            </a:pPr>
            <a:r>
              <a:rPr lang="en-US" dirty="0">
                <a:solidFill>
                  <a:prstClr val="white"/>
                </a:solidFill>
                <a:latin typeface="Tw Cen MT" panose="020B0602020104020603" pitchFamily="34" charset="0"/>
              </a:rPr>
              <a:t>Sustainability</a:t>
            </a:r>
          </a:p>
          <a:p>
            <a:pPr marL="338138" lvl="0" indent="-1588"/>
            <a:r>
              <a:rPr lang="en-US" dirty="0">
                <a:solidFill>
                  <a:prstClr val="white"/>
                </a:solidFill>
                <a:latin typeface="Tw Cen MT" panose="020B0602020104020603" pitchFamily="34" charset="0"/>
              </a:rPr>
              <a:t>Fulfill our stakeholder responsibilities through disciplined business practices.</a:t>
            </a:r>
            <a:endParaRPr kumimoji="0" lang="en-US" b="0" i="0" u="none" strike="noStrike" kern="1200" cap="none" spc="0" normalizeH="0" baseline="0" noProof="0" dirty="0">
              <a:ln>
                <a:noFill/>
              </a:ln>
              <a:solidFill>
                <a:prstClr val="white"/>
              </a:solidFill>
              <a:effectLst/>
              <a:uLnTx/>
              <a:uFillTx/>
              <a:latin typeface="Tw Cen MT" panose="020B0602020104020603" pitchFamily="34" charset="0"/>
            </a:endParaRPr>
          </a:p>
          <a:p>
            <a:pPr lvl="0"/>
            <a:endParaRPr kumimoji="0" lang="en-US" sz="2400" b="0" i="0" u="none" strike="noStrike" kern="1200" cap="none" spc="0" normalizeH="0" baseline="0" noProof="0" dirty="0">
              <a:ln>
                <a:noFill/>
              </a:ln>
              <a:solidFill>
                <a:prstClr val="white"/>
              </a:solidFill>
              <a:effectLst/>
              <a:uLnTx/>
              <a:uFillTx/>
              <a:latin typeface="Bahnschrift SemiCondensed" panose="020B0502040204020203" pitchFamily="34" charset="0"/>
              <a:ea typeface="+mn-ea"/>
              <a:cs typeface="+mn-cs"/>
            </a:endParaRPr>
          </a:p>
        </p:txBody>
      </p:sp>
      <p:pic>
        <p:nvPicPr>
          <p:cNvPr id="8" name="Picture 7" descr="A picture containing vector graphics&#10;&#10;Description automatically generated">
            <a:extLst>
              <a:ext uri="{FF2B5EF4-FFF2-40B4-BE49-F238E27FC236}">
                <a16:creationId xmlns:a16="http://schemas.microsoft.com/office/drawing/2014/main" xmlns="" id="{FB42B0F1-3332-4F2D-8FB5-9B34DF55451D}"/>
              </a:ext>
            </a:extLst>
          </p:cNvPr>
          <p:cNvPicPr>
            <a:picLocks noChangeAspect="1"/>
          </p:cNvPicPr>
          <p:nvPr/>
        </p:nvPicPr>
        <p:blipFill rotWithShape="1">
          <a:blip r:embed="rId5">
            <a:extLst>
              <a:ext uri="{28A0092B-C50C-407E-A947-70E740481C1C}">
                <a14:useLocalDpi xmlns:a14="http://schemas.microsoft.com/office/drawing/2010/main" val="0"/>
              </a:ext>
            </a:extLst>
          </a:blip>
          <a:srcRect l="19446" r="16288"/>
          <a:stretch/>
        </p:blipFill>
        <p:spPr>
          <a:xfrm>
            <a:off x="9436588" y="2592414"/>
            <a:ext cx="2406315" cy="3744345"/>
          </a:xfrm>
          <a:prstGeom prst="rect">
            <a:avLst/>
          </a:prstGeom>
        </p:spPr>
      </p:pic>
      <p:sp>
        <p:nvSpPr>
          <p:cNvPr id="7" name="Slide Number Placeholder 3">
            <a:extLst>
              <a:ext uri="{FF2B5EF4-FFF2-40B4-BE49-F238E27FC236}">
                <a16:creationId xmlns:a16="http://schemas.microsoft.com/office/drawing/2014/main" xmlns="" id="{045A5A95-10FB-43DC-B13C-E722743107CD}"/>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30</a:t>
            </a:r>
          </a:p>
        </p:txBody>
      </p:sp>
    </p:spTree>
    <p:extLst>
      <p:ext uri="{BB962C8B-B14F-4D97-AF65-F5344CB8AC3E}">
        <p14:creationId xmlns:p14="http://schemas.microsoft.com/office/powerpoint/2010/main" val="2513450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5" name="Picture 4">
            <a:extLst>
              <a:ext uri="{FF2B5EF4-FFF2-40B4-BE49-F238E27FC236}">
                <a16:creationId xmlns:a16="http://schemas.microsoft.com/office/drawing/2014/main" xmlns="" id="{AB9C503E-3C35-423B-ACD5-2FF8C2C505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25" y="86132"/>
            <a:ext cx="4011516" cy="859611"/>
          </a:xfrm>
          <a:prstGeom prst="rect">
            <a:avLst/>
          </a:prstGeom>
        </p:spPr>
      </p:pic>
      <p:sp>
        <p:nvSpPr>
          <p:cNvPr id="10" name="Rectangle 9">
            <a:extLst>
              <a:ext uri="{FF2B5EF4-FFF2-40B4-BE49-F238E27FC236}">
                <a16:creationId xmlns:a16="http://schemas.microsoft.com/office/drawing/2014/main" xmlns="" id="{50279502-5913-4F25-850E-0582122E0709}"/>
              </a:ext>
            </a:extLst>
          </p:cNvPr>
          <p:cNvSpPr/>
          <p:nvPr/>
        </p:nvSpPr>
        <p:spPr>
          <a:xfrm>
            <a:off x="226990" y="709751"/>
            <a:ext cx="11738021" cy="5632311"/>
          </a:xfrm>
          <a:prstGeom prst="rect">
            <a:avLst/>
          </a:prstGeom>
        </p:spPr>
        <p:txBody>
          <a:bodyPr wrap="square">
            <a:spAutoFit/>
          </a:bodyPr>
          <a:lstStyle/>
          <a:p>
            <a:pPr marL="342900" lvl="0" indent="-342900">
              <a:buFont typeface="Wingdings" panose="05000000000000000000" pitchFamily="2" charset="2"/>
              <a:buChar char="§"/>
            </a:pPr>
            <a:r>
              <a:rPr lang="en-US" dirty="0">
                <a:solidFill>
                  <a:prstClr val="white"/>
                </a:solidFill>
                <a:latin typeface="Tw Cen MT" panose="020B0602020104020603" pitchFamily="34" charset="0"/>
              </a:rPr>
              <a:t>Curiosity</a:t>
            </a: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336550" lvl="0"/>
            <a:r>
              <a:rPr lang="en-US" dirty="0">
                <a:solidFill>
                  <a:prstClr val="white"/>
                </a:solidFill>
                <a:latin typeface="Tw Cen MT" panose="020B0602020104020603" pitchFamily="34" charset="0"/>
              </a:rPr>
              <a:t>Our curiosity stems from a context of fun and excitement. Sony thrives on a culture of freedom and open-mindedness, and it is in this spirit of adventure that we provide a sense of wonder across the globe.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342900" lvl="0" indent="-342900">
              <a:buFont typeface="Wingdings" panose="05000000000000000000" pitchFamily="2" charset="2"/>
              <a:buChar char="§"/>
            </a:pPr>
            <a:r>
              <a:rPr lang="en-US" dirty="0">
                <a:solidFill>
                  <a:prstClr val="white"/>
                </a:solidFill>
                <a:latin typeface="Tw Cen MT" panose="020B0602020104020603" pitchFamily="34" charset="0"/>
              </a:rPr>
              <a:t>Empathy</a:t>
            </a: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338138" lvl="0" indent="-1588"/>
            <a:r>
              <a:rPr lang="en-US" dirty="0">
                <a:solidFill>
                  <a:prstClr val="white"/>
                </a:solidFill>
                <a:latin typeface="Tw Cen MT" panose="020B0602020104020603" pitchFamily="34" charset="0"/>
              </a:rPr>
              <a:t>Through a relentless process of considered refinement, we determine the distinct essence. Expressed in its clearest and most beautiful form, this essence symbolizes what we strive to achieve in all our design.</a:t>
            </a: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342900" lvl="0" indent="-342900">
              <a:buFont typeface="Wingdings" panose="05000000000000000000" pitchFamily="2" charset="2"/>
              <a:buChar char="§"/>
            </a:pPr>
            <a:r>
              <a:rPr lang="en-US" dirty="0">
                <a:solidFill>
                  <a:prstClr val="white"/>
                </a:solidFill>
                <a:latin typeface="Tw Cen MT" panose="020B0602020104020603" pitchFamily="34" charset="0"/>
              </a:rPr>
              <a:t>Integrity</a:t>
            </a: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338138" lvl="0" indent="-1588"/>
            <a:r>
              <a:rPr lang="en-US" dirty="0">
                <a:solidFill>
                  <a:prstClr val="white"/>
                </a:solidFill>
                <a:latin typeface="Tw Cen MT" panose="020B0602020104020603" pitchFamily="34" charset="0"/>
              </a:rPr>
              <a:t>Through a relentless process of considered refinement, we determine the distinct essence. Expressed in its clearest and most beautiful form, this essence symbolizes what we strive to achieve in all our design.</a:t>
            </a: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342900" lvl="0" indent="-342900">
              <a:buFont typeface="Wingdings" panose="05000000000000000000" pitchFamily="2" charset="2"/>
              <a:buChar char="§"/>
            </a:pPr>
            <a:r>
              <a:rPr lang="en-US" dirty="0">
                <a:solidFill>
                  <a:prstClr val="white"/>
                </a:solidFill>
                <a:latin typeface="Tw Cen MT" panose="020B0602020104020603" pitchFamily="34" charset="0"/>
              </a:rPr>
              <a:t>Ambition</a:t>
            </a: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338138" lvl="0" indent="-1588"/>
            <a:r>
              <a:rPr lang="en-US" dirty="0">
                <a:solidFill>
                  <a:prstClr val="white"/>
                </a:solidFill>
                <a:latin typeface="Tw Cen MT" panose="020B0602020104020603" pitchFamily="34" charset="0"/>
              </a:rPr>
              <a:t>In our quest for perfection, we strive to be outstanding with designs of unequivocal originality. A dynamic cultural mix of unique personalities and approaches sparks life into our products and best expresses Sony’s inventiveness.</a:t>
            </a:r>
          </a:p>
          <a:p>
            <a:pPr marL="338138" lvl="0" indent="-1588"/>
            <a:endParaRPr lang="en-US" dirty="0">
              <a:solidFill>
                <a:prstClr val="white"/>
              </a:solidFill>
              <a:latin typeface="Tw Cen MT" panose="020B0602020104020603" pitchFamily="34" charset="0"/>
            </a:endParaRPr>
          </a:p>
          <a:p>
            <a:pPr marL="338138" lvl="0" indent="-338138">
              <a:buFont typeface="Wingdings" panose="05000000000000000000" pitchFamily="2" charset="2"/>
              <a:buChar char="§"/>
            </a:pPr>
            <a:r>
              <a:rPr lang="en-US" dirty="0">
                <a:solidFill>
                  <a:prstClr val="white"/>
                </a:solidFill>
                <a:latin typeface="Tw Cen MT" panose="020B0602020104020603" pitchFamily="34" charset="0"/>
              </a:rPr>
              <a:t>Visionary</a:t>
            </a:r>
          </a:p>
          <a:p>
            <a:pPr marL="336550" lvl="0"/>
            <a:r>
              <a:rPr lang="en-US" dirty="0">
                <a:solidFill>
                  <a:prstClr val="white"/>
                </a:solidFill>
                <a:latin typeface="Tw Cen MT" panose="020B0602020104020603" pitchFamily="34" charset="0"/>
              </a:rPr>
              <a:t>We have always been on the cutting edge, never being held back by fear of failure. By taking such an approach to design we give form to innovative concepts and bring them to fruition; creating new standards, that turn ideas into global benchmarks.</a:t>
            </a:r>
          </a:p>
        </p:txBody>
      </p:sp>
      <p:pic>
        <p:nvPicPr>
          <p:cNvPr id="7" name="Picture 6" descr="A close up of a logo&#10;&#10;Description automatically generated">
            <a:extLst>
              <a:ext uri="{FF2B5EF4-FFF2-40B4-BE49-F238E27FC236}">
                <a16:creationId xmlns:a16="http://schemas.microsoft.com/office/drawing/2014/main" xmlns="" id="{FF90CBC1-3497-4381-B28C-A6E5E126A4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1022" y="271688"/>
            <a:ext cx="1953988" cy="488497"/>
          </a:xfrm>
          <a:prstGeom prst="rect">
            <a:avLst/>
          </a:prstGeom>
        </p:spPr>
      </p:pic>
      <p:sp>
        <p:nvSpPr>
          <p:cNvPr id="8" name="Slide Number Placeholder 3">
            <a:extLst>
              <a:ext uri="{FF2B5EF4-FFF2-40B4-BE49-F238E27FC236}">
                <a16:creationId xmlns:a16="http://schemas.microsoft.com/office/drawing/2014/main" xmlns="" id="{58AA1BE3-87F7-464D-842E-797A7CB94932}"/>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31</a:t>
            </a:r>
          </a:p>
        </p:txBody>
      </p:sp>
    </p:spTree>
    <p:extLst>
      <p:ext uri="{BB962C8B-B14F-4D97-AF65-F5344CB8AC3E}">
        <p14:creationId xmlns:p14="http://schemas.microsoft.com/office/powerpoint/2010/main" val="2829093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5" name="Picture 4">
            <a:extLst>
              <a:ext uri="{FF2B5EF4-FFF2-40B4-BE49-F238E27FC236}">
                <a16:creationId xmlns:a16="http://schemas.microsoft.com/office/drawing/2014/main" xmlns="" id="{A2EB6D8D-0DEA-4FE8-96E4-9D4BB8D233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52" y="127550"/>
            <a:ext cx="2901948" cy="859611"/>
          </a:xfrm>
          <a:prstGeom prst="rect">
            <a:avLst/>
          </a:prstGeom>
        </p:spPr>
      </p:pic>
      <p:pic>
        <p:nvPicPr>
          <p:cNvPr id="4" name="Picture 3">
            <a:extLst>
              <a:ext uri="{FF2B5EF4-FFF2-40B4-BE49-F238E27FC236}">
                <a16:creationId xmlns:a16="http://schemas.microsoft.com/office/drawing/2014/main" xmlns="" id="{1AD209EE-BCA5-40AE-83BA-99183F54CC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0506" y="961341"/>
            <a:ext cx="9430988" cy="5309646"/>
          </a:xfrm>
          <a:prstGeom prst="rect">
            <a:avLst/>
          </a:prstGeom>
        </p:spPr>
      </p:pic>
      <p:sp>
        <p:nvSpPr>
          <p:cNvPr id="7" name="Slide Number Placeholder 3">
            <a:extLst>
              <a:ext uri="{FF2B5EF4-FFF2-40B4-BE49-F238E27FC236}">
                <a16:creationId xmlns:a16="http://schemas.microsoft.com/office/drawing/2014/main" xmlns="" id="{8C8761CE-6DDE-44BF-A9A9-6ADC43812D7F}"/>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32</a:t>
            </a:r>
          </a:p>
        </p:txBody>
      </p:sp>
    </p:spTree>
    <p:extLst>
      <p:ext uri="{BB962C8B-B14F-4D97-AF65-F5344CB8AC3E}">
        <p14:creationId xmlns:p14="http://schemas.microsoft.com/office/powerpoint/2010/main" val="1530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7" name="Picture 6">
            <a:extLst>
              <a:ext uri="{FF2B5EF4-FFF2-40B4-BE49-F238E27FC236}">
                <a16:creationId xmlns:a16="http://schemas.microsoft.com/office/drawing/2014/main" xmlns="" id="{41DECDFA-D6AB-460E-8BD3-479BB5B906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52" y="127550"/>
            <a:ext cx="2901948" cy="859611"/>
          </a:xfrm>
          <a:prstGeom prst="rect">
            <a:avLst/>
          </a:prstGeom>
        </p:spPr>
      </p:pic>
      <p:pic>
        <p:nvPicPr>
          <p:cNvPr id="5" name="Picture 4" descr="A picture containing electronics&#10;&#10;Description automatically generated">
            <a:extLst>
              <a:ext uri="{FF2B5EF4-FFF2-40B4-BE49-F238E27FC236}">
                <a16:creationId xmlns:a16="http://schemas.microsoft.com/office/drawing/2014/main" xmlns="" id="{BA2BE713-E319-43FC-821E-FEA60D8CE2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205" y="963696"/>
            <a:ext cx="3626553" cy="5125528"/>
          </a:xfrm>
          <a:prstGeom prst="rect">
            <a:avLst/>
          </a:prstGeom>
        </p:spPr>
      </p:pic>
      <p:pic>
        <p:nvPicPr>
          <p:cNvPr id="8" name="Picture 7">
            <a:extLst>
              <a:ext uri="{FF2B5EF4-FFF2-40B4-BE49-F238E27FC236}">
                <a16:creationId xmlns:a16="http://schemas.microsoft.com/office/drawing/2014/main" xmlns="" id="{DF6A398C-8D91-4509-8D0C-6A4935D5E0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76963" y="961340"/>
            <a:ext cx="3626553" cy="5127883"/>
          </a:xfrm>
          <a:prstGeom prst="rect">
            <a:avLst/>
          </a:prstGeom>
        </p:spPr>
      </p:pic>
      <p:pic>
        <p:nvPicPr>
          <p:cNvPr id="10" name="Picture 9">
            <a:extLst>
              <a:ext uri="{FF2B5EF4-FFF2-40B4-BE49-F238E27FC236}">
                <a16:creationId xmlns:a16="http://schemas.microsoft.com/office/drawing/2014/main" xmlns="" id="{C987631C-B397-47DE-A053-0687014DE84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40242" y="961340"/>
            <a:ext cx="3626553" cy="5127883"/>
          </a:xfrm>
          <a:prstGeom prst="rect">
            <a:avLst/>
          </a:prstGeom>
        </p:spPr>
      </p:pic>
      <p:sp>
        <p:nvSpPr>
          <p:cNvPr id="9" name="Slide Number Placeholder 3">
            <a:extLst>
              <a:ext uri="{FF2B5EF4-FFF2-40B4-BE49-F238E27FC236}">
                <a16:creationId xmlns:a16="http://schemas.microsoft.com/office/drawing/2014/main" xmlns="" id="{83FE3497-418B-4DD7-8284-35EB26B9324E}"/>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33</a:t>
            </a:r>
          </a:p>
        </p:txBody>
      </p:sp>
    </p:spTree>
    <p:extLst>
      <p:ext uri="{BB962C8B-B14F-4D97-AF65-F5344CB8AC3E}">
        <p14:creationId xmlns:p14="http://schemas.microsoft.com/office/powerpoint/2010/main" val="2890500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8" name="Picture 7">
            <a:extLst>
              <a:ext uri="{FF2B5EF4-FFF2-40B4-BE49-F238E27FC236}">
                <a16:creationId xmlns:a16="http://schemas.microsoft.com/office/drawing/2014/main" xmlns="" id="{AD43C69C-E0A9-486E-B3C3-B6E9A3B56B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52" y="127550"/>
            <a:ext cx="2901948" cy="859611"/>
          </a:xfrm>
          <a:prstGeom prst="rect">
            <a:avLst/>
          </a:prstGeom>
        </p:spPr>
      </p:pic>
      <p:pic>
        <p:nvPicPr>
          <p:cNvPr id="4" name="Picture 3">
            <a:extLst>
              <a:ext uri="{FF2B5EF4-FFF2-40B4-BE49-F238E27FC236}">
                <a16:creationId xmlns:a16="http://schemas.microsoft.com/office/drawing/2014/main" xmlns="" id="{4FA40E1E-6C30-4808-AC16-ECB2F0FCF7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966" y="961341"/>
            <a:ext cx="3626553" cy="5127883"/>
          </a:xfrm>
          <a:prstGeom prst="rect">
            <a:avLst/>
          </a:prstGeom>
        </p:spPr>
      </p:pic>
      <p:pic>
        <p:nvPicPr>
          <p:cNvPr id="5" name="Picture 4">
            <a:extLst>
              <a:ext uri="{FF2B5EF4-FFF2-40B4-BE49-F238E27FC236}">
                <a16:creationId xmlns:a16="http://schemas.microsoft.com/office/drawing/2014/main" xmlns="" id="{D7BFE828-56B9-488D-89F3-2435C071CF7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88894" y="961341"/>
            <a:ext cx="3626553" cy="5127883"/>
          </a:xfrm>
          <a:prstGeom prst="rect">
            <a:avLst/>
          </a:prstGeom>
        </p:spPr>
      </p:pic>
      <p:pic>
        <p:nvPicPr>
          <p:cNvPr id="7" name="Picture 6" descr="A close up of a logo&#10;&#10;Description automatically generated">
            <a:extLst>
              <a:ext uri="{FF2B5EF4-FFF2-40B4-BE49-F238E27FC236}">
                <a16:creationId xmlns:a16="http://schemas.microsoft.com/office/drawing/2014/main" xmlns="" id="{12C99D2A-CC17-455A-8A25-38035B2A8D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6823" y="961341"/>
            <a:ext cx="3414211" cy="5127883"/>
          </a:xfrm>
          <a:prstGeom prst="rect">
            <a:avLst/>
          </a:prstGeom>
        </p:spPr>
      </p:pic>
      <p:sp>
        <p:nvSpPr>
          <p:cNvPr id="9" name="Slide Number Placeholder 3">
            <a:extLst>
              <a:ext uri="{FF2B5EF4-FFF2-40B4-BE49-F238E27FC236}">
                <a16:creationId xmlns:a16="http://schemas.microsoft.com/office/drawing/2014/main" xmlns="" id="{171841FB-FF4E-4515-982C-576811C77628}"/>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34</a:t>
            </a:r>
          </a:p>
        </p:txBody>
      </p:sp>
    </p:spTree>
    <p:extLst>
      <p:ext uri="{BB962C8B-B14F-4D97-AF65-F5344CB8AC3E}">
        <p14:creationId xmlns:p14="http://schemas.microsoft.com/office/powerpoint/2010/main" val="325105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C9014FE9-70C0-4445-8CB0-F889101A5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997" y="367068"/>
            <a:ext cx="10160000" cy="5905500"/>
          </a:xfrm>
          <a:prstGeom prst="rect">
            <a:avLst/>
          </a:prstGeom>
        </p:spPr>
      </p:pic>
      <p:pic>
        <p:nvPicPr>
          <p:cNvPr id="6" name="Picture 5">
            <a:extLst>
              <a:ext uri="{FF2B5EF4-FFF2-40B4-BE49-F238E27FC236}">
                <a16:creationId xmlns:a16="http://schemas.microsoft.com/office/drawing/2014/main" xmlns="" id="{9EA925F6-E213-46BD-8114-F989E1228653}"/>
              </a:ext>
            </a:extLst>
          </p:cNvPr>
          <p:cNvPicPr>
            <a:picLocks noChangeAspect="1"/>
          </p:cNvPicPr>
          <p:nvPr/>
        </p:nvPicPr>
        <p:blipFill>
          <a:blip r:embed="rId3"/>
          <a:stretch>
            <a:fillRect/>
          </a:stretch>
        </p:blipFill>
        <p:spPr>
          <a:xfrm>
            <a:off x="2947138" y="4173692"/>
            <a:ext cx="6297714" cy="1176630"/>
          </a:xfrm>
          <a:prstGeom prst="rect">
            <a:avLst/>
          </a:prstGeom>
        </p:spPr>
      </p:pic>
      <p:pic>
        <p:nvPicPr>
          <p:cNvPr id="4" name="Picture 3" descr="A picture containing aircraft, balloon, transport, accessory&#10;&#10;Description automatically generated">
            <a:extLst>
              <a:ext uri="{FF2B5EF4-FFF2-40B4-BE49-F238E27FC236}">
                <a16:creationId xmlns:a16="http://schemas.microsoft.com/office/drawing/2014/main" xmlns="" id="{761AF1E8-1831-498D-8DF6-6374AC4BBF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95732" y="2142436"/>
            <a:ext cx="1800527" cy="1236624"/>
          </a:xfrm>
          <a:prstGeom prst="rect">
            <a:avLst/>
          </a:prstGeom>
        </p:spPr>
      </p:pic>
    </p:spTree>
    <p:extLst>
      <p:ext uri="{BB962C8B-B14F-4D97-AF65-F5344CB8AC3E}">
        <p14:creationId xmlns:p14="http://schemas.microsoft.com/office/powerpoint/2010/main" val="1116218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3" name="Picture 2">
            <a:extLst>
              <a:ext uri="{FF2B5EF4-FFF2-40B4-BE49-F238E27FC236}">
                <a16:creationId xmlns:a16="http://schemas.microsoft.com/office/drawing/2014/main" xmlns="" id="{6D700226-27F0-4B22-850C-6E3AACA001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39236" y="2516975"/>
            <a:ext cx="722968" cy="152619"/>
          </a:xfrm>
          <a:prstGeom prst="rect">
            <a:avLst/>
          </a:prstGeom>
        </p:spPr>
      </p:pic>
      <p:pic>
        <p:nvPicPr>
          <p:cNvPr id="83" name="Picture 82">
            <a:extLst>
              <a:ext uri="{FF2B5EF4-FFF2-40B4-BE49-F238E27FC236}">
                <a16:creationId xmlns:a16="http://schemas.microsoft.com/office/drawing/2014/main" xmlns="" id="{25EBA994-5885-4C1F-BD7F-B4EDE10324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91" y="112439"/>
            <a:ext cx="3468925" cy="859611"/>
          </a:xfrm>
          <a:prstGeom prst="rect">
            <a:avLst/>
          </a:prstGeom>
        </p:spPr>
      </p:pic>
      <p:grpSp>
        <p:nvGrpSpPr>
          <p:cNvPr id="57" name="Group 56">
            <a:extLst>
              <a:ext uri="{FF2B5EF4-FFF2-40B4-BE49-F238E27FC236}">
                <a16:creationId xmlns:a16="http://schemas.microsoft.com/office/drawing/2014/main" xmlns="" id="{D847224A-2602-4711-B5FF-59F3F7ED9BE9}"/>
              </a:ext>
            </a:extLst>
          </p:cNvPr>
          <p:cNvGrpSpPr/>
          <p:nvPr/>
        </p:nvGrpSpPr>
        <p:grpSpPr>
          <a:xfrm>
            <a:off x="214992" y="887616"/>
            <a:ext cx="11762016" cy="5409340"/>
            <a:chOff x="214992" y="887616"/>
            <a:chExt cx="11762016" cy="5409340"/>
          </a:xfrm>
        </p:grpSpPr>
        <p:sp>
          <p:nvSpPr>
            <p:cNvPr id="17" name="Rectangle 16">
              <a:extLst>
                <a:ext uri="{FF2B5EF4-FFF2-40B4-BE49-F238E27FC236}">
                  <a16:creationId xmlns:a16="http://schemas.microsoft.com/office/drawing/2014/main" xmlns="" id="{31669708-A4FA-468E-BCD1-9B1C3F82F0D0}"/>
                </a:ext>
              </a:extLst>
            </p:cNvPr>
            <p:cNvSpPr/>
            <p:nvPr/>
          </p:nvSpPr>
          <p:spPr>
            <a:xfrm>
              <a:off x="5339445" y="5896846"/>
              <a:ext cx="114299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Low Price</a:t>
              </a:r>
              <a:endParaRPr kumimoji="0" lang="en-US" sz="20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grpSp>
          <p:nvGrpSpPr>
            <p:cNvPr id="56" name="Group 55">
              <a:extLst>
                <a:ext uri="{FF2B5EF4-FFF2-40B4-BE49-F238E27FC236}">
                  <a16:creationId xmlns:a16="http://schemas.microsoft.com/office/drawing/2014/main" xmlns="" id="{84528D40-CC0E-4F19-8F49-79E97A1D6275}"/>
                </a:ext>
              </a:extLst>
            </p:cNvPr>
            <p:cNvGrpSpPr/>
            <p:nvPr/>
          </p:nvGrpSpPr>
          <p:grpSpPr>
            <a:xfrm>
              <a:off x="214992" y="887616"/>
              <a:ext cx="11762016" cy="5009230"/>
              <a:chOff x="214992" y="887616"/>
              <a:chExt cx="11762016" cy="5009230"/>
            </a:xfrm>
          </p:grpSpPr>
          <p:cxnSp>
            <p:nvCxnSpPr>
              <p:cNvPr id="9" name="Straight Arrow Connector 8">
                <a:extLst>
                  <a:ext uri="{FF2B5EF4-FFF2-40B4-BE49-F238E27FC236}">
                    <a16:creationId xmlns:a16="http://schemas.microsoft.com/office/drawing/2014/main" xmlns="" id="{BC399098-91E5-4268-9530-53AA131852C6}"/>
                  </a:ext>
                </a:extLst>
              </p:cNvPr>
              <p:cNvCxnSpPr>
                <a:cxnSpLocks/>
              </p:cNvCxnSpPr>
              <p:nvPr/>
            </p:nvCxnSpPr>
            <p:spPr>
              <a:xfrm>
                <a:off x="1613808" y="3608614"/>
                <a:ext cx="8893639" cy="0"/>
              </a:xfrm>
              <a:prstGeom prst="straightConnector1">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xmlns="" id="{D69AE703-700A-44C4-BD13-A7AF077EE308}"/>
                  </a:ext>
                </a:extLst>
              </p:cNvPr>
              <p:cNvCxnSpPr>
                <a:cxnSpLocks/>
              </p:cNvCxnSpPr>
              <p:nvPr/>
            </p:nvCxnSpPr>
            <p:spPr>
              <a:xfrm>
                <a:off x="5910943" y="1287726"/>
                <a:ext cx="0" cy="4609120"/>
              </a:xfrm>
              <a:prstGeom prst="straightConnector1">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sp>
            <p:nvSpPr>
              <p:cNvPr id="16" name="Rectangle 15">
                <a:extLst>
                  <a:ext uri="{FF2B5EF4-FFF2-40B4-BE49-F238E27FC236}">
                    <a16:creationId xmlns:a16="http://schemas.microsoft.com/office/drawing/2014/main" xmlns="" id="{AB69EB2A-F4CF-4AF9-AF20-FB823ED40629}"/>
                  </a:ext>
                </a:extLst>
              </p:cNvPr>
              <p:cNvSpPr/>
              <p:nvPr/>
            </p:nvSpPr>
            <p:spPr>
              <a:xfrm>
                <a:off x="5252359" y="887616"/>
                <a:ext cx="1317168"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High Price</a:t>
                </a:r>
                <a:endParaRPr kumimoji="0" lang="en-US" sz="20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
            <p:nvSpPr>
              <p:cNvPr id="20" name="Rectangle 19">
                <a:extLst>
                  <a:ext uri="{FF2B5EF4-FFF2-40B4-BE49-F238E27FC236}">
                    <a16:creationId xmlns:a16="http://schemas.microsoft.com/office/drawing/2014/main" xmlns="" id="{3217CEDD-F914-4E69-97FB-2CD22E94C5C9}"/>
                  </a:ext>
                </a:extLst>
              </p:cNvPr>
              <p:cNvSpPr/>
              <p:nvPr/>
            </p:nvSpPr>
            <p:spPr>
              <a:xfrm>
                <a:off x="10507447" y="3429000"/>
                <a:ext cx="1469561"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High Quality</a:t>
                </a:r>
                <a:endParaRPr kumimoji="0" lang="en-US" sz="20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
            <p:nvSpPr>
              <p:cNvPr id="25" name="Rectangle 24">
                <a:extLst>
                  <a:ext uri="{FF2B5EF4-FFF2-40B4-BE49-F238E27FC236}">
                    <a16:creationId xmlns:a16="http://schemas.microsoft.com/office/drawing/2014/main" xmlns="" id="{732E02CC-B86C-4E36-A141-31423BAE6C87}"/>
                  </a:ext>
                </a:extLst>
              </p:cNvPr>
              <p:cNvSpPr/>
              <p:nvPr/>
            </p:nvSpPr>
            <p:spPr>
              <a:xfrm>
                <a:off x="214992" y="3408559"/>
                <a:ext cx="139881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Low Quality</a:t>
                </a:r>
                <a:endParaRPr kumimoji="0" lang="en-US" sz="20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grpSp>
      </p:grpSp>
      <p:pic>
        <p:nvPicPr>
          <p:cNvPr id="61" name="Picture 60" descr="A picture containing clipart&#10;&#10;Description automatically generated">
            <a:extLst>
              <a:ext uri="{FF2B5EF4-FFF2-40B4-BE49-F238E27FC236}">
                <a16:creationId xmlns:a16="http://schemas.microsoft.com/office/drawing/2014/main" xmlns="" id="{057ECD3D-C592-423B-A20E-D955F3E51A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25185" y="1461703"/>
            <a:ext cx="877595" cy="300576"/>
          </a:xfrm>
          <a:prstGeom prst="rect">
            <a:avLst/>
          </a:prstGeom>
        </p:spPr>
      </p:pic>
      <p:pic>
        <p:nvPicPr>
          <p:cNvPr id="63" name="Picture 62">
            <a:extLst>
              <a:ext uri="{FF2B5EF4-FFF2-40B4-BE49-F238E27FC236}">
                <a16:creationId xmlns:a16="http://schemas.microsoft.com/office/drawing/2014/main" xmlns="" id="{78A03B45-A7E3-48D1-8041-8DEEA2616B6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22480" y="1353735"/>
            <a:ext cx="344946" cy="410830"/>
          </a:xfrm>
          <a:prstGeom prst="rect">
            <a:avLst/>
          </a:prstGeom>
        </p:spPr>
      </p:pic>
      <p:pic>
        <p:nvPicPr>
          <p:cNvPr id="65" name="Picture 64" descr="A picture containing clipart&#10;&#10;Description automatically generated">
            <a:extLst>
              <a:ext uri="{FF2B5EF4-FFF2-40B4-BE49-F238E27FC236}">
                <a16:creationId xmlns:a16="http://schemas.microsoft.com/office/drawing/2014/main" xmlns="" id="{1C342144-62E9-4B4D-8BB2-EDA67CBFB86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51232" y="1959126"/>
            <a:ext cx="1240117" cy="411758"/>
          </a:xfrm>
          <a:prstGeom prst="rect">
            <a:avLst/>
          </a:prstGeom>
        </p:spPr>
      </p:pic>
      <p:pic>
        <p:nvPicPr>
          <p:cNvPr id="67" name="Picture 66" descr="A close up of a sign&#10;&#10;Description automatically generated">
            <a:extLst>
              <a:ext uri="{FF2B5EF4-FFF2-40B4-BE49-F238E27FC236}">
                <a16:creationId xmlns:a16="http://schemas.microsoft.com/office/drawing/2014/main" xmlns="" id="{D58BCF1D-A1B9-445E-8769-7B0EBA996A7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49729" y="2077738"/>
            <a:ext cx="628037" cy="278458"/>
          </a:xfrm>
          <a:prstGeom prst="rect">
            <a:avLst/>
          </a:prstGeom>
        </p:spPr>
      </p:pic>
      <p:pic>
        <p:nvPicPr>
          <p:cNvPr id="69" name="Picture 68">
            <a:extLst>
              <a:ext uri="{FF2B5EF4-FFF2-40B4-BE49-F238E27FC236}">
                <a16:creationId xmlns:a16="http://schemas.microsoft.com/office/drawing/2014/main" xmlns="" id="{E9504AD8-1A4E-4586-A19E-0449B1E9F83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21176" y="2535810"/>
            <a:ext cx="1106961" cy="165489"/>
          </a:xfrm>
          <a:prstGeom prst="rect">
            <a:avLst/>
          </a:prstGeom>
        </p:spPr>
      </p:pic>
      <p:pic>
        <p:nvPicPr>
          <p:cNvPr id="71" name="Picture 70">
            <a:extLst>
              <a:ext uri="{FF2B5EF4-FFF2-40B4-BE49-F238E27FC236}">
                <a16:creationId xmlns:a16="http://schemas.microsoft.com/office/drawing/2014/main" xmlns="" id="{4CAD988E-C532-4BBC-8D32-0D5A820A96C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93485" y="2841997"/>
            <a:ext cx="527691" cy="176035"/>
          </a:xfrm>
          <a:prstGeom prst="rect">
            <a:avLst/>
          </a:prstGeom>
        </p:spPr>
      </p:pic>
      <p:pic>
        <p:nvPicPr>
          <p:cNvPr id="75" name="Picture 74" descr="A close up of a logo&#10;&#10;Description automatically generated">
            <a:extLst>
              <a:ext uri="{FF2B5EF4-FFF2-40B4-BE49-F238E27FC236}">
                <a16:creationId xmlns:a16="http://schemas.microsoft.com/office/drawing/2014/main" xmlns="" id="{007F6369-5E85-4C57-8850-DE826EEF6B08}"/>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281058" y="3144650"/>
            <a:ext cx="1240118" cy="190730"/>
          </a:xfrm>
          <a:prstGeom prst="rect">
            <a:avLst/>
          </a:prstGeom>
        </p:spPr>
      </p:pic>
      <p:pic>
        <p:nvPicPr>
          <p:cNvPr id="7" name="Picture 6">
            <a:extLst>
              <a:ext uri="{FF2B5EF4-FFF2-40B4-BE49-F238E27FC236}">
                <a16:creationId xmlns:a16="http://schemas.microsoft.com/office/drawing/2014/main" xmlns="" id="{CBEAA042-7664-487A-BA7B-4973FB084729}"/>
              </a:ext>
            </a:extLst>
          </p:cNvPr>
          <p:cNvPicPr>
            <a:picLocks noChangeAspect="1"/>
          </p:cNvPicPr>
          <p:nvPr/>
        </p:nvPicPr>
        <p:blipFill>
          <a:blip r:embed="rId14" cstate="print">
            <a:extLst>
              <a:ext uri="{BEBA8EAE-BF5A-486C-A8C5-ECC9F3942E4B}">
                <a14:imgProps xmlns:a14="http://schemas.microsoft.com/office/drawing/2010/main">
                  <a14:imgLayer r:embed="rId15">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676313" y="2833566"/>
            <a:ext cx="864516" cy="192895"/>
          </a:xfrm>
          <a:prstGeom prst="rect">
            <a:avLst/>
          </a:prstGeom>
        </p:spPr>
      </p:pic>
      <p:pic>
        <p:nvPicPr>
          <p:cNvPr id="12" name="Picture 11">
            <a:extLst>
              <a:ext uri="{FF2B5EF4-FFF2-40B4-BE49-F238E27FC236}">
                <a16:creationId xmlns:a16="http://schemas.microsoft.com/office/drawing/2014/main" xmlns="" id="{9560C814-9B8E-4193-913C-CA2DED80261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3671" y="3870073"/>
            <a:ext cx="371370" cy="371370"/>
          </a:xfrm>
          <a:prstGeom prst="rect">
            <a:avLst/>
          </a:prstGeom>
        </p:spPr>
      </p:pic>
      <p:pic>
        <p:nvPicPr>
          <p:cNvPr id="19" name="Picture 18" descr="A close up of a logo&#10;&#10;Description automatically generated">
            <a:extLst>
              <a:ext uri="{FF2B5EF4-FFF2-40B4-BE49-F238E27FC236}">
                <a16:creationId xmlns:a16="http://schemas.microsoft.com/office/drawing/2014/main" xmlns="" id="{71E22D10-843C-48BC-9C8B-AD44EAE2A85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135436" y="3776056"/>
            <a:ext cx="492701" cy="494179"/>
          </a:xfrm>
          <a:prstGeom prst="rect">
            <a:avLst/>
          </a:prstGeom>
        </p:spPr>
      </p:pic>
      <p:pic>
        <p:nvPicPr>
          <p:cNvPr id="22" name="Picture 21" descr="A picture containing clipart&#10;&#10;Description automatically generated">
            <a:extLst>
              <a:ext uri="{FF2B5EF4-FFF2-40B4-BE49-F238E27FC236}">
                <a16:creationId xmlns:a16="http://schemas.microsoft.com/office/drawing/2014/main" xmlns="" id="{C974F102-F64E-4C4D-AEC9-FA8D9A9B08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829338" y="3941331"/>
            <a:ext cx="1069288" cy="228853"/>
          </a:xfrm>
          <a:prstGeom prst="rect">
            <a:avLst/>
          </a:prstGeom>
        </p:spPr>
      </p:pic>
      <p:pic>
        <p:nvPicPr>
          <p:cNvPr id="24" name="Picture 23">
            <a:extLst>
              <a:ext uri="{FF2B5EF4-FFF2-40B4-BE49-F238E27FC236}">
                <a16:creationId xmlns:a16="http://schemas.microsoft.com/office/drawing/2014/main" xmlns="" id="{46DB8015-7611-43D4-AF77-EFC0752CFB00}"/>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008645" y="4788558"/>
            <a:ext cx="864513" cy="163903"/>
          </a:xfrm>
          <a:prstGeom prst="rect">
            <a:avLst/>
          </a:prstGeom>
        </p:spPr>
      </p:pic>
      <p:pic>
        <p:nvPicPr>
          <p:cNvPr id="27" name="Picture 26" descr="A picture containing clipart&#10;&#10;Description automatically generated">
            <a:extLst>
              <a:ext uri="{FF2B5EF4-FFF2-40B4-BE49-F238E27FC236}">
                <a16:creationId xmlns:a16="http://schemas.microsoft.com/office/drawing/2014/main" xmlns="" id="{3F1E73E3-D26B-4E85-AEEA-D82C110A5F6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273611" y="3850934"/>
            <a:ext cx="1051562" cy="344425"/>
          </a:xfrm>
          <a:prstGeom prst="rect">
            <a:avLst/>
          </a:prstGeom>
        </p:spPr>
      </p:pic>
      <p:pic>
        <p:nvPicPr>
          <p:cNvPr id="5" name="Picture 4">
            <a:extLst>
              <a:ext uri="{FF2B5EF4-FFF2-40B4-BE49-F238E27FC236}">
                <a16:creationId xmlns:a16="http://schemas.microsoft.com/office/drawing/2014/main" xmlns="" id="{C92B9BE5-3DCB-49CD-99AC-2177BF2A0BE8}"/>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919132" y="3954546"/>
            <a:ext cx="954026" cy="161544"/>
          </a:xfrm>
          <a:prstGeom prst="rect">
            <a:avLst/>
          </a:prstGeom>
        </p:spPr>
      </p:pic>
      <p:pic>
        <p:nvPicPr>
          <p:cNvPr id="4" name="Picture 3">
            <a:extLst>
              <a:ext uri="{FF2B5EF4-FFF2-40B4-BE49-F238E27FC236}">
                <a16:creationId xmlns:a16="http://schemas.microsoft.com/office/drawing/2014/main" xmlns="" id="{2B50C4CE-8C0C-4DCE-AD5C-770E025D0206}"/>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206255" y="4389135"/>
            <a:ext cx="1186274" cy="180721"/>
          </a:xfrm>
          <a:prstGeom prst="rect">
            <a:avLst/>
          </a:prstGeom>
        </p:spPr>
      </p:pic>
      <p:pic>
        <p:nvPicPr>
          <p:cNvPr id="10" name="Picture 9">
            <a:extLst>
              <a:ext uri="{FF2B5EF4-FFF2-40B4-BE49-F238E27FC236}">
                <a16:creationId xmlns:a16="http://schemas.microsoft.com/office/drawing/2014/main" xmlns="" id="{AE8C900D-753E-4725-895D-187824E1D8A9}"/>
              </a:ext>
            </a:extLst>
          </p:cNvPr>
          <p:cNvPicPr>
            <a:picLocks noChangeAspect="1"/>
          </p:cNvPicPr>
          <p:nvPr/>
        </p:nvPicPr>
        <p:blipFill>
          <a:blip r:embed="rId23" cstate="print">
            <a:extLst>
              <a:ext uri="{BEBA8EAE-BF5A-486C-A8C5-ECC9F3942E4B}">
                <a14:imgProps xmlns:a14="http://schemas.microsoft.com/office/drawing/2010/main">
                  <a14:imgLayer r:embed="rId2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949729" y="1437828"/>
            <a:ext cx="762004" cy="257811"/>
          </a:xfrm>
          <a:prstGeom prst="rect">
            <a:avLst/>
          </a:prstGeom>
        </p:spPr>
      </p:pic>
      <p:pic>
        <p:nvPicPr>
          <p:cNvPr id="13" name="Picture 12" descr="A picture containing silhouette&#10;&#10;Description automatically generated">
            <a:extLst>
              <a:ext uri="{FF2B5EF4-FFF2-40B4-BE49-F238E27FC236}">
                <a16:creationId xmlns:a16="http://schemas.microsoft.com/office/drawing/2014/main" xmlns="" id="{7460431A-D1C4-4339-840D-BAAD645ABAD4}"/>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593053" y="4393309"/>
            <a:ext cx="1084766" cy="180722"/>
          </a:xfrm>
          <a:prstGeom prst="rect">
            <a:avLst/>
          </a:prstGeom>
        </p:spPr>
      </p:pic>
      <p:sp>
        <p:nvSpPr>
          <p:cNvPr id="30" name="Slide Number Placeholder 3">
            <a:extLst>
              <a:ext uri="{FF2B5EF4-FFF2-40B4-BE49-F238E27FC236}">
                <a16:creationId xmlns:a16="http://schemas.microsoft.com/office/drawing/2014/main" xmlns="" id="{29CFE424-474C-409B-A677-2807056188E5}"/>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36</a:t>
            </a:r>
          </a:p>
        </p:txBody>
      </p:sp>
    </p:spTree>
    <p:extLst>
      <p:ext uri="{BB962C8B-B14F-4D97-AF65-F5344CB8AC3E}">
        <p14:creationId xmlns:p14="http://schemas.microsoft.com/office/powerpoint/2010/main" val="3297153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9" name="Picture 8">
            <a:extLst>
              <a:ext uri="{FF2B5EF4-FFF2-40B4-BE49-F238E27FC236}">
                <a16:creationId xmlns:a16="http://schemas.microsoft.com/office/drawing/2014/main" xmlns="" id="{7E7AF56F-06C8-4BC8-AD1E-6E101C49DD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52" y="127550"/>
            <a:ext cx="2139881" cy="859611"/>
          </a:xfrm>
          <a:prstGeom prst="rect">
            <a:avLst/>
          </a:prstGeom>
        </p:spPr>
      </p:pic>
      <p:sp>
        <p:nvSpPr>
          <p:cNvPr id="10" name="Rectangle 9">
            <a:extLst>
              <a:ext uri="{FF2B5EF4-FFF2-40B4-BE49-F238E27FC236}">
                <a16:creationId xmlns:a16="http://schemas.microsoft.com/office/drawing/2014/main" xmlns="" id="{10BEFFFE-44BC-4176-B4FC-99185134260E}"/>
              </a:ext>
            </a:extLst>
          </p:cNvPr>
          <p:cNvSpPr/>
          <p:nvPr/>
        </p:nvSpPr>
        <p:spPr>
          <a:xfrm>
            <a:off x="226991" y="709751"/>
            <a:ext cx="3061642" cy="1477328"/>
          </a:xfrm>
          <a:prstGeom prst="rect">
            <a:avLst/>
          </a:prstGeom>
        </p:spPr>
        <p:txBody>
          <a:bodyPr wrap="square">
            <a:spAutoFit/>
          </a:bodyPr>
          <a:lstStyle/>
          <a:p>
            <a:pPr lvl="0">
              <a:defRPr/>
            </a:pPr>
            <a:r>
              <a:rPr lang="en-US" u="sng" dirty="0">
                <a:solidFill>
                  <a:prstClr val="white"/>
                </a:solidFill>
                <a:latin typeface="Tw Cen MT" panose="020B0602020104020603" pitchFamily="34" charset="0"/>
              </a:rPr>
              <a:t>Sony</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High quality</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High products manufacturer</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High price</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Premium brand</a:t>
            </a:r>
          </a:p>
        </p:txBody>
      </p:sp>
      <p:sp>
        <p:nvSpPr>
          <p:cNvPr id="7" name="Rectangle 6">
            <a:extLst>
              <a:ext uri="{FF2B5EF4-FFF2-40B4-BE49-F238E27FC236}">
                <a16:creationId xmlns:a16="http://schemas.microsoft.com/office/drawing/2014/main" xmlns="" id="{EBDF239E-41E5-48C8-A995-2804E22B07F0}"/>
              </a:ext>
            </a:extLst>
          </p:cNvPr>
          <p:cNvSpPr/>
          <p:nvPr/>
        </p:nvSpPr>
        <p:spPr>
          <a:xfrm>
            <a:off x="4159544" y="557355"/>
            <a:ext cx="3259288" cy="1754326"/>
          </a:xfrm>
          <a:prstGeom prst="rect">
            <a:avLst/>
          </a:prstGeom>
        </p:spPr>
        <p:txBody>
          <a:bodyPr wrap="square">
            <a:spAutoFit/>
          </a:bodyPr>
          <a:lstStyle/>
          <a:p>
            <a:pPr lvl="0">
              <a:defRPr/>
            </a:pPr>
            <a:r>
              <a:rPr lang="en-US" u="sng" dirty="0">
                <a:solidFill>
                  <a:prstClr val="white"/>
                </a:solidFill>
                <a:latin typeface="Tw Cen MT" panose="020B0602020104020603" pitchFamily="34" charset="0"/>
              </a:rPr>
              <a:t>Apple</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High quality</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High price</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Highly featured and functional mobile devices and computers</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Easy to use</a:t>
            </a:r>
          </a:p>
        </p:txBody>
      </p:sp>
      <p:sp>
        <p:nvSpPr>
          <p:cNvPr id="8" name="Rectangle 7">
            <a:extLst>
              <a:ext uri="{FF2B5EF4-FFF2-40B4-BE49-F238E27FC236}">
                <a16:creationId xmlns:a16="http://schemas.microsoft.com/office/drawing/2014/main" xmlns="" id="{9349D710-8EE1-4689-9F50-36AF865C54F0}"/>
              </a:ext>
            </a:extLst>
          </p:cNvPr>
          <p:cNvSpPr/>
          <p:nvPr/>
        </p:nvSpPr>
        <p:spPr>
          <a:xfrm>
            <a:off x="8497732" y="709751"/>
            <a:ext cx="3480009" cy="2031325"/>
          </a:xfrm>
          <a:prstGeom prst="rect">
            <a:avLst/>
          </a:prstGeom>
        </p:spPr>
        <p:txBody>
          <a:bodyPr wrap="square">
            <a:spAutoFit/>
          </a:bodyPr>
          <a:lstStyle/>
          <a:p>
            <a:pPr lvl="0">
              <a:defRPr/>
            </a:pPr>
            <a:r>
              <a:rPr lang="en-US" u="sng" dirty="0">
                <a:solidFill>
                  <a:prstClr val="white"/>
                </a:solidFill>
                <a:latin typeface="Tw Cen MT" panose="020B0602020104020603" pitchFamily="34" charset="0"/>
              </a:rPr>
              <a:t>Google</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High quality</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High price</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Solution-centric</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Innovation</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Socially responsible</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Vast networks, deep knowledge</a:t>
            </a:r>
          </a:p>
        </p:txBody>
      </p:sp>
      <p:sp>
        <p:nvSpPr>
          <p:cNvPr id="2" name="Rectangle 1">
            <a:extLst>
              <a:ext uri="{FF2B5EF4-FFF2-40B4-BE49-F238E27FC236}">
                <a16:creationId xmlns:a16="http://schemas.microsoft.com/office/drawing/2014/main" xmlns="" id="{A8A18E01-C4A3-403B-8455-802133E57624}"/>
              </a:ext>
            </a:extLst>
          </p:cNvPr>
          <p:cNvSpPr/>
          <p:nvPr/>
        </p:nvSpPr>
        <p:spPr>
          <a:xfrm>
            <a:off x="226991" y="2758427"/>
            <a:ext cx="3480008" cy="1754326"/>
          </a:xfrm>
          <a:prstGeom prst="rect">
            <a:avLst/>
          </a:prstGeom>
        </p:spPr>
        <p:txBody>
          <a:bodyPr wrap="square">
            <a:spAutoFit/>
          </a:bodyPr>
          <a:lstStyle/>
          <a:p>
            <a:r>
              <a:rPr lang="en-US" u="sng" dirty="0">
                <a:latin typeface="Tw Cen MT" panose="020B0602020104020603" pitchFamily="34" charset="0"/>
              </a:rPr>
              <a:t>Samsung</a:t>
            </a:r>
          </a:p>
          <a:p>
            <a:pPr marL="285750" indent="-285750">
              <a:buFont typeface="Wingdings" panose="05000000000000000000" pitchFamily="2" charset="2"/>
              <a:buChar char="§"/>
            </a:pPr>
            <a:r>
              <a:rPr lang="en-US" dirty="0">
                <a:latin typeface="Tw Cen MT" panose="020B0602020104020603" pitchFamily="34" charset="0"/>
              </a:rPr>
              <a:t>High quality</a:t>
            </a:r>
          </a:p>
          <a:p>
            <a:pPr marL="285750" indent="-285750">
              <a:buFont typeface="Wingdings" panose="05000000000000000000" pitchFamily="2" charset="2"/>
              <a:buChar char="§"/>
            </a:pPr>
            <a:r>
              <a:rPr lang="en-US" dirty="0">
                <a:latin typeface="Tw Cen MT" panose="020B0602020104020603" pitchFamily="34" charset="0"/>
              </a:rPr>
              <a:t>High price</a:t>
            </a:r>
          </a:p>
          <a:p>
            <a:pPr marL="285750" indent="-285750">
              <a:buFont typeface="Wingdings" panose="05000000000000000000" pitchFamily="2" charset="2"/>
              <a:buChar char="§"/>
            </a:pPr>
            <a:r>
              <a:rPr lang="en-US" dirty="0">
                <a:latin typeface="Tw Cen MT" panose="020B0602020104020603" pitchFamily="34" charset="0"/>
              </a:rPr>
              <a:t>Provides best phones and appliances for every need and price range</a:t>
            </a:r>
          </a:p>
        </p:txBody>
      </p:sp>
      <p:sp>
        <p:nvSpPr>
          <p:cNvPr id="3" name="Rectangle 2">
            <a:extLst>
              <a:ext uri="{FF2B5EF4-FFF2-40B4-BE49-F238E27FC236}">
                <a16:creationId xmlns:a16="http://schemas.microsoft.com/office/drawing/2014/main" xmlns="" id="{5F73B336-A8CC-4170-BFD0-3A814D7E8D12}"/>
              </a:ext>
            </a:extLst>
          </p:cNvPr>
          <p:cNvSpPr/>
          <p:nvPr/>
        </p:nvSpPr>
        <p:spPr>
          <a:xfrm>
            <a:off x="4159545" y="2762146"/>
            <a:ext cx="3259287" cy="1477328"/>
          </a:xfrm>
          <a:prstGeom prst="rect">
            <a:avLst/>
          </a:prstGeom>
        </p:spPr>
        <p:txBody>
          <a:bodyPr wrap="square">
            <a:spAutoFit/>
          </a:bodyPr>
          <a:lstStyle/>
          <a:p>
            <a:pPr lvl="0"/>
            <a:r>
              <a:rPr lang="en-US" u="sng" dirty="0">
                <a:solidFill>
                  <a:prstClr val="white"/>
                </a:solidFill>
                <a:latin typeface="Trebuchet MS" panose="020B0603020202020204" pitchFamily="34" charset="0"/>
              </a:rPr>
              <a:t>LG</a:t>
            </a:r>
          </a:p>
          <a:p>
            <a:pPr marL="285750" lvl="0" indent="-285750">
              <a:buFont typeface="Wingdings" panose="05000000000000000000" pitchFamily="2" charset="2"/>
              <a:buChar char="§"/>
            </a:pPr>
            <a:r>
              <a:rPr lang="en-US" dirty="0">
                <a:solidFill>
                  <a:prstClr val="white"/>
                </a:solidFill>
                <a:latin typeface="Tw Cen MT" panose="020B0602020104020603" pitchFamily="34" charset="0"/>
              </a:rPr>
              <a:t>High quality</a:t>
            </a:r>
          </a:p>
          <a:p>
            <a:pPr marL="285750" lvl="0" indent="-285750">
              <a:buFont typeface="Wingdings" panose="05000000000000000000" pitchFamily="2" charset="2"/>
              <a:buChar char="§"/>
            </a:pPr>
            <a:r>
              <a:rPr lang="en-US" dirty="0">
                <a:solidFill>
                  <a:prstClr val="white"/>
                </a:solidFill>
                <a:latin typeface="Tw Cen MT" panose="020B0602020104020603" pitchFamily="34" charset="0"/>
              </a:rPr>
              <a:t>High price</a:t>
            </a:r>
          </a:p>
          <a:p>
            <a:pPr marL="285750" lvl="0" indent="-285750">
              <a:buFont typeface="Wingdings" panose="05000000000000000000" pitchFamily="2" charset="2"/>
              <a:buChar char="§"/>
            </a:pPr>
            <a:r>
              <a:rPr lang="en-US" dirty="0">
                <a:solidFill>
                  <a:prstClr val="white"/>
                </a:solidFill>
                <a:latin typeface="Tw Cen MT" panose="020B0602020104020603" pitchFamily="34" charset="0"/>
              </a:rPr>
              <a:t>Offers you more and sets you free for technology</a:t>
            </a:r>
          </a:p>
        </p:txBody>
      </p:sp>
      <p:sp>
        <p:nvSpPr>
          <p:cNvPr id="11" name="Rectangle 10">
            <a:extLst>
              <a:ext uri="{FF2B5EF4-FFF2-40B4-BE49-F238E27FC236}">
                <a16:creationId xmlns:a16="http://schemas.microsoft.com/office/drawing/2014/main" xmlns="" id="{4CC8909A-0362-43D1-894C-D80458DEC8AA}"/>
              </a:ext>
            </a:extLst>
          </p:cNvPr>
          <p:cNvSpPr/>
          <p:nvPr/>
        </p:nvSpPr>
        <p:spPr>
          <a:xfrm>
            <a:off x="8497732" y="2758427"/>
            <a:ext cx="3068769" cy="1477328"/>
          </a:xfrm>
          <a:prstGeom prst="rect">
            <a:avLst/>
          </a:prstGeom>
        </p:spPr>
        <p:txBody>
          <a:bodyPr wrap="square">
            <a:spAutoFit/>
          </a:bodyPr>
          <a:lstStyle/>
          <a:p>
            <a:pPr lvl="0"/>
            <a:r>
              <a:rPr lang="en-US" u="sng" dirty="0">
                <a:solidFill>
                  <a:prstClr val="white"/>
                </a:solidFill>
                <a:latin typeface="Tw Cen MT" panose="020B0602020104020603" pitchFamily="34" charset="0"/>
              </a:rPr>
              <a:t>ASUS</a:t>
            </a:r>
          </a:p>
          <a:p>
            <a:pPr marL="285750" lvl="0" indent="-285750">
              <a:buFont typeface="Wingdings" panose="05000000000000000000" pitchFamily="2" charset="2"/>
              <a:buChar char="§"/>
            </a:pPr>
            <a:r>
              <a:rPr lang="en-US" dirty="0">
                <a:solidFill>
                  <a:prstClr val="white"/>
                </a:solidFill>
                <a:latin typeface="Tw Cen MT" panose="020B0602020104020603" pitchFamily="34" charset="0"/>
              </a:rPr>
              <a:t>High quality</a:t>
            </a:r>
          </a:p>
          <a:p>
            <a:pPr marL="285750" lvl="0" indent="-285750">
              <a:buFont typeface="Wingdings" panose="05000000000000000000" pitchFamily="2" charset="2"/>
              <a:buChar char="§"/>
            </a:pPr>
            <a:r>
              <a:rPr lang="en-US" dirty="0">
                <a:solidFill>
                  <a:prstClr val="white"/>
                </a:solidFill>
                <a:latin typeface="Tw Cen MT" panose="020B0602020104020603" pitchFamily="34" charset="0"/>
              </a:rPr>
              <a:t>High price</a:t>
            </a:r>
          </a:p>
          <a:p>
            <a:pPr marL="285750" lvl="0" indent="-285750">
              <a:buFont typeface="Wingdings" panose="05000000000000000000" pitchFamily="2" charset="2"/>
              <a:buChar char="§"/>
            </a:pPr>
            <a:r>
              <a:rPr lang="en-US" dirty="0">
                <a:solidFill>
                  <a:prstClr val="white"/>
                </a:solidFill>
                <a:latin typeface="Tw Cen MT" panose="020B0602020104020603" pitchFamily="34" charset="0"/>
              </a:rPr>
              <a:t>“Lean thinking” to create the greatest value for consumers</a:t>
            </a:r>
          </a:p>
        </p:txBody>
      </p:sp>
      <p:sp>
        <p:nvSpPr>
          <p:cNvPr id="4" name="Rectangle 3">
            <a:extLst>
              <a:ext uri="{FF2B5EF4-FFF2-40B4-BE49-F238E27FC236}">
                <a16:creationId xmlns:a16="http://schemas.microsoft.com/office/drawing/2014/main" xmlns="" id="{C7F5897B-D881-4F7E-A543-1B4A5766F3E9}"/>
              </a:ext>
            </a:extLst>
          </p:cNvPr>
          <p:cNvSpPr/>
          <p:nvPr/>
        </p:nvSpPr>
        <p:spPr>
          <a:xfrm>
            <a:off x="227592" y="4538071"/>
            <a:ext cx="3283652" cy="1477328"/>
          </a:xfrm>
          <a:prstGeom prst="rect">
            <a:avLst/>
          </a:prstGeom>
        </p:spPr>
        <p:txBody>
          <a:bodyPr wrap="square">
            <a:spAutoFit/>
          </a:bodyPr>
          <a:lstStyle/>
          <a:p>
            <a:pPr lvl="0"/>
            <a:r>
              <a:rPr lang="en-US" u="sng" dirty="0">
                <a:solidFill>
                  <a:prstClr val="white"/>
                </a:solidFill>
                <a:latin typeface="Tw Cen MT" panose="020B0602020104020603" pitchFamily="34" charset="0"/>
              </a:rPr>
              <a:t>Sharp</a:t>
            </a:r>
          </a:p>
          <a:p>
            <a:pPr marL="285750" lvl="0" indent="-285750">
              <a:buFont typeface="Wingdings" panose="05000000000000000000" pitchFamily="2" charset="2"/>
              <a:buChar char="§"/>
            </a:pPr>
            <a:r>
              <a:rPr lang="en-US" dirty="0">
                <a:solidFill>
                  <a:prstClr val="white"/>
                </a:solidFill>
                <a:latin typeface="Tw Cen MT" panose="020B0602020104020603" pitchFamily="34" charset="0"/>
              </a:rPr>
              <a:t>High quality</a:t>
            </a:r>
          </a:p>
          <a:p>
            <a:pPr marL="285750" lvl="0" indent="-285750">
              <a:buFont typeface="Wingdings" panose="05000000000000000000" pitchFamily="2" charset="2"/>
              <a:buChar char="§"/>
            </a:pPr>
            <a:r>
              <a:rPr lang="en-US" dirty="0">
                <a:solidFill>
                  <a:prstClr val="white"/>
                </a:solidFill>
                <a:latin typeface="Tw Cen MT" panose="020B0602020104020603" pitchFamily="34" charset="0"/>
              </a:rPr>
              <a:t>High price</a:t>
            </a:r>
          </a:p>
          <a:p>
            <a:pPr marL="285750" lvl="0" indent="-285750">
              <a:buFont typeface="Wingdings" panose="05000000000000000000" pitchFamily="2" charset="2"/>
              <a:buChar char="§"/>
            </a:pPr>
            <a:r>
              <a:rPr lang="en-US" dirty="0">
                <a:solidFill>
                  <a:prstClr val="white"/>
                </a:solidFill>
                <a:latin typeface="Tw Cen MT" panose="020B0602020104020603" pitchFamily="34" charset="0"/>
              </a:rPr>
              <a:t>Good customer service</a:t>
            </a:r>
          </a:p>
          <a:p>
            <a:pPr marL="285750" lvl="0" indent="-285750">
              <a:buFont typeface="Wingdings" panose="05000000000000000000" pitchFamily="2" charset="2"/>
              <a:buChar char="§"/>
            </a:pPr>
            <a:r>
              <a:rPr lang="en-US" dirty="0">
                <a:solidFill>
                  <a:prstClr val="white"/>
                </a:solidFill>
                <a:latin typeface="Tw Cen MT" panose="020B0602020104020603" pitchFamily="34" charset="0"/>
              </a:rPr>
              <a:t>Innovative consumer electronics</a:t>
            </a:r>
          </a:p>
        </p:txBody>
      </p:sp>
      <p:sp>
        <p:nvSpPr>
          <p:cNvPr id="5" name="Rectangle 4">
            <a:extLst>
              <a:ext uri="{FF2B5EF4-FFF2-40B4-BE49-F238E27FC236}">
                <a16:creationId xmlns:a16="http://schemas.microsoft.com/office/drawing/2014/main" xmlns="" id="{05F2181B-1110-45EC-85D2-F722320A18C9}"/>
              </a:ext>
            </a:extLst>
          </p:cNvPr>
          <p:cNvSpPr/>
          <p:nvPr/>
        </p:nvSpPr>
        <p:spPr>
          <a:xfrm>
            <a:off x="4159544" y="4538071"/>
            <a:ext cx="3482828" cy="2031325"/>
          </a:xfrm>
          <a:prstGeom prst="rect">
            <a:avLst/>
          </a:prstGeom>
        </p:spPr>
        <p:txBody>
          <a:bodyPr wrap="square">
            <a:spAutoFit/>
          </a:bodyPr>
          <a:lstStyle/>
          <a:p>
            <a:pPr lvl="0"/>
            <a:r>
              <a:rPr lang="en-US" u="sng" dirty="0">
                <a:solidFill>
                  <a:prstClr val="white"/>
                </a:solidFill>
                <a:latin typeface="Tw Cen MT" panose="020B0602020104020603" pitchFamily="34" charset="0"/>
              </a:rPr>
              <a:t>HTC</a:t>
            </a:r>
          </a:p>
          <a:p>
            <a:pPr marL="285750" lvl="0" indent="-285750">
              <a:buFont typeface="Wingdings" panose="05000000000000000000" pitchFamily="2" charset="2"/>
              <a:buChar char="§"/>
            </a:pPr>
            <a:r>
              <a:rPr lang="en-US" dirty="0">
                <a:solidFill>
                  <a:prstClr val="white"/>
                </a:solidFill>
                <a:latin typeface="Tw Cen MT" panose="020B0602020104020603" pitchFamily="34" charset="0"/>
              </a:rPr>
              <a:t>High quality</a:t>
            </a:r>
          </a:p>
          <a:p>
            <a:pPr marL="285750" lvl="0" indent="-285750">
              <a:buFont typeface="Wingdings" panose="05000000000000000000" pitchFamily="2" charset="2"/>
              <a:buChar char="§"/>
            </a:pPr>
            <a:r>
              <a:rPr lang="en-US" dirty="0">
                <a:solidFill>
                  <a:prstClr val="white"/>
                </a:solidFill>
                <a:latin typeface="Tw Cen MT" panose="020B0602020104020603" pitchFamily="34" charset="0"/>
              </a:rPr>
              <a:t>High price</a:t>
            </a:r>
          </a:p>
          <a:p>
            <a:pPr marL="285750" lvl="0" indent="-285750">
              <a:buFont typeface="Wingdings" panose="05000000000000000000" pitchFamily="2" charset="2"/>
              <a:buChar char="§"/>
            </a:pPr>
            <a:r>
              <a:rPr lang="en-US" dirty="0">
                <a:solidFill>
                  <a:prstClr val="white"/>
                </a:solidFill>
                <a:latin typeface="Tw Cen MT" panose="020B0602020104020603" pitchFamily="34" charset="0"/>
              </a:rPr>
              <a:t>Device which is helps in communication</a:t>
            </a:r>
          </a:p>
          <a:p>
            <a:pPr marL="285750" lvl="0" indent="-285750">
              <a:buFont typeface="Wingdings" panose="05000000000000000000" pitchFamily="2" charset="2"/>
              <a:buChar char="§"/>
            </a:pPr>
            <a:r>
              <a:rPr lang="en-US" dirty="0">
                <a:solidFill>
                  <a:prstClr val="white"/>
                </a:solidFill>
                <a:latin typeface="Tw Cen MT" panose="020B0602020104020603" pitchFamily="34" charset="0"/>
              </a:rPr>
              <a:t>serves as an entertainment device</a:t>
            </a:r>
          </a:p>
        </p:txBody>
      </p:sp>
      <p:sp>
        <p:nvSpPr>
          <p:cNvPr id="14" name="Rectangle 13">
            <a:extLst>
              <a:ext uri="{FF2B5EF4-FFF2-40B4-BE49-F238E27FC236}">
                <a16:creationId xmlns:a16="http://schemas.microsoft.com/office/drawing/2014/main" xmlns="" id="{30E46AA9-8377-489F-92ED-FBEE7312D493}"/>
              </a:ext>
            </a:extLst>
          </p:cNvPr>
          <p:cNvSpPr/>
          <p:nvPr/>
        </p:nvSpPr>
        <p:spPr>
          <a:xfrm>
            <a:off x="8497732" y="4554400"/>
            <a:ext cx="2351492" cy="1200329"/>
          </a:xfrm>
          <a:prstGeom prst="rect">
            <a:avLst/>
          </a:prstGeom>
        </p:spPr>
        <p:txBody>
          <a:bodyPr wrap="square">
            <a:spAutoFit/>
          </a:bodyPr>
          <a:lstStyle/>
          <a:p>
            <a:pPr lvl="0">
              <a:defRPr/>
            </a:pPr>
            <a:r>
              <a:rPr lang="en-US" u="sng" dirty="0">
                <a:solidFill>
                  <a:prstClr val="white"/>
                </a:solidFill>
                <a:latin typeface="Tw Cen MT" panose="020B0602020104020603" pitchFamily="34" charset="0"/>
              </a:rPr>
              <a:t>Philips</a:t>
            </a:r>
            <a:endParaRPr kumimoji="0" lang="en-US" sz="1800" b="0" i="0" u="sng"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solidFill>
                  <a:prstClr val="white"/>
                </a:solidFill>
                <a:latin typeface="Tw Cen MT" panose="020B0602020104020603" pitchFamily="34" charset="0"/>
              </a:rPr>
              <a:t>Low</a:t>
            </a: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 quality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High price</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Innovation</a:t>
            </a: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p:txBody>
      </p:sp>
      <p:sp>
        <p:nvSpPr>
          <p:cNvPr id="13" name="Slide Number Placeholder 3">
            <a:extLst>
              <a:ext uri="{FF2B5EF4-FFF2-40B4-BE49-F238E27FC236}">
                <a16:creationId xmlns:a16="http://schemas.microsoft.com/office/drawing/2014/main" xmlns="" id="{8C3E8024-821D-4CF9-8A7B-7C160DCA5A71}"/>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37</a:t>
            </a:r>
          </a:p>
        </p:txBody>
      </p:sp>
    </p:spTree>
    <p:extLst>
      <p:ext uri="{BB962C8B-B14F-4D97-AF65-F5344CB8AC3E}">
        <p14:creationId xmlns:p14="http://schemas.microsoft.com/office/powerpoint/2010/main" val="14196452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E2DD4F6-7551-4752-A059-69344EE7F6A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4" name="Picture 3">
            <a:extLst>
              <a:ext uri="{FF2B5EF4-FFF2-40B4-BE49-F238E27FC236}">
                <a16:creationId xmlns:a16="http://schemas.microsoft.com/office/drawing/2014/main" xmlns="" id="{EA97610E-2366-42B7-9BBD-2649D46592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86" y="97728"/>
            <a:ext cx="2060627" cy="859611"/>
          </a:xfrm>
          <a:prstGeom prst="rect">
            <a:avLst/>
          </a:prstGeom>
        </p:spPr>
      </p:pic>
      <p:pic>
        <p:nvPicPr>
          <p:cNvPr id="9" name="Picture 8" descr="A picture containing person, indoor, man, wall&#10;&#10;Description automatically generated">
            <a:extLst>
              <a:ext uri="{FF2B5EF4-FFF2-40B4-BE49-F238E27FC236}">
                <a16:creationId xmlns:a16="http://schemas.microsoft.com/office/drawing/2014/main" xmlns="" id="{B737A3F9-99F9-4565-8AB1-B925EBE38F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4493" y="814546"/>
            <a:ext cx="8123013" cy="5336630"/>
          </a:xfrm>
          <a:prstGeom prst="rect">
            <a:avLst/>
          </a:prstGeom>
        </p:spPr>
      </p:pic>
      <p:sp>
        <p:nvSpPr>
          <p:cNvPr id="10" name="Rectangle 9">
            <a:extLst>
              <a:ext uri="{FF2B5EF4-FFF2-40B4-BE49-F238E27FC236}">
                <a16:creationId xmlns:a16="http://schemas.microsoft.com/office/drawing/2014/main" xmlns="" id="{26E77125-AB47-44EA-8643-51BE4CCD7006}"/>
              </a:ext>
            </a:extLst>
          </p:cNvPr>
          <p:cNvSpPr/>
          <p:nvPr/>
        </p:nvSpPr>
        <p:spPr>
          <a:xfrm>
            <a:off x="899431" y="747871"/>
            <a:ext cx="1005568" cy="707886"/>
          </a:xfrm>
          <a:prstGeom prst="rect">
            <a:avLst/>
          </a:prstGeom>
        </p:spPr>
        <p:txBody>
          <a:bodyPr wrap="square">
            <a:spAutoFit/>
          </a:bodyPr>
          <a:lstStyle/>
          <a:p>
            <a:pPr algn="r"/>
            <a:r>
              <a:rPr lang="en-US" sz="2000" dirty="0">
                <a:solidFill>
                  <a:prstClr val="white"/>
                </a:solidFill>
                <a:latin typeface="Tw Cen MT" panose="020B0602020104020603" pitchFamily="34" charset="0"/>
              </a:rPr>
              <a:t>Akio Morita</a:t>
            </a:r>
            <a:endParaRPr lang="en-US" sz="2000" dirty="0"/>
          </a:p>
        </p:txBody>
      </p:sp>
      <p:sp>
        <p:nvSpPr>
          <p:cNvPr id="11" name="Rectangle 10">
            <a:extLst>
              <a:ext uri="{FF2B5EF4-FFF2-40B4-BE49-F238E27FC236}">
                <a16:creationId xmlns:a16="http://schemas.microsoft.com/office/drawing/2014/main" xmlns="" id="{1E6CE8B5-FC11-44FE-97D7-A2022FE32A70}"/>
              </a:ext>
            </a:extLst>
          </p:cNvPr>
          <p:cNvSpPr/>
          <p:nvPr/>
        </p:nvSpPr>
        <p:spPr>
          <a:xfrm>
            <a:off x="10287000" y="5563815"/>
            <a:ext cx="1045028" cy="707886"/>
          </a:xfrm>
          <a:prstGeom prst="rect">
            <a:avLst/>
          </a:prstGeom>
        </p:spPr>
        <p:txBody>
          <a:bodyPr wrap="square">
            <a:spAutoFit/>
          </a:bodyPr>
          <a:lstStyle/>
          <a:p>
            <a:r>
              <a:rPr lang="en-US" sz="2000" dirty="0">
                <a:solidFill>
                  <a:prstClr val="white"/>
                </a:solidFill>
                <a:latin typeface="Tw Cen MT" panose="020B0602020104020603" pitchFamily="34" charset="0"/>
              </a:rPr>
              <a:t>Masaru Ibuka </a:t>
            </a:r>
            <a:endParaRPr lang="en-US" sz="2000" dirty="0"/>
          </a:p>
        </p:txBody>
      </p:sp>
      <p:sp>
        <p:nvSpPr>
          <p:cNvPr id="12" name="Slide Number Placeholder 3">
            <a:extLst>
              <a:ext uri="{FF2B5EF4-FFF2-40B4-BE49-F238E27FC236}">
                <a16:creationId xmlns:a16="http://schemas.microsoft.com/office/drawing/2014/main" xmlns="" id="{58B0EB19-0F2E-4BF9-9C49-1CDE8F95FBE7}"/>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2</a:t>
            </a:r>
          </a:p>
        </p:txBody>
      </p:sp>
    </p:spTree>
    <p:extLst>
      <p:ext uri="{BB962C8B-B14F-4D97-AF65-F5344CB8AC3E}">
        <p14:creationId xmlns:p14="http://schemas.microsoft.com/office/powerpoint/2010/main" val="3705798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sp>
        <p:nvSpPr>
          <p:cNvPr id="15" name="Rectangle 14">
            <a:extLst>
              <a:ext uri="{FF2B5EF4-FFF2-40B4-BE49-F238E27FC236}">
                <a16:creationId xmlns:a16="http://schemas.microsoft.com/office/drawing/2014/main" xmlns="" id="{01ED7D0A-B081-43C5-874D-50CB46283FA8}"/>
              </a:ext>
            </a:extLst>
          </p:cNvPr>
          <p:cNvSpPr/>
          <p:nvPr/>
        </p:nvSpPr>
        <p:spPr>
          <a:xfrm>
            <a:off x="226991" y="4703884"/>
            <a:ext cx="3283653"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solidFill>
                  <a:prstClr val="white"/>
                </a:solidFill>
                <a:latin typeface="Tw Cen MT" panose="020B0602020104020603" pitchFamily="34" charset="0"/>
              </a:rPr>
              <a:t>Oppo</a:t>
            </a:r>
            <a:endParaRPr kumimoji="0" lang="en-US" sz="1800" b="0" i="0" u="sng"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High quality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Low price</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Fast rising affordable smartphone brand globally</a:t>
            </a: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p:txBody>
      </p:sp>
      <p:sp>
        <p:nvSpPr>
          <p:cNvPr id="3" name="Rectangle 2">
            <a:extLst>
              <a:ext uri="{FF2B5EF4-FFF2-40B4-BE49-F238E27FC236}">
                <a16:creationId xmlns:a16="http://schemas.microsoft.com/office/drawing/2014/main" xmlns="" id="{5F73B336-A8CC-4170-BFD0-3A814D7E8D12}"/>
              </a:ext>
            </a:extLst>
          </p:cNvPr>
          <p:cNvSpPr/>
          <p:nvPr/>
        </p:nvSpPr>
        <p:spPr>
          <a:xfrm>
            <a:off x="226991" y="2321598"/>
            <a:ext cx="2780125" cy="1200329"/>
          </a:xfrm>
          <a:prstGeom prst="rect">
            <a:avLst/>
          </a:prstGeom>
        </p:spPr>
        <p:txBody>
          <a:bodyPr wrap="square">
            <a:spAutoFit/>
          </a:bodyPr>
          <a:lstStyle/>
          <a:p>
            <a:pPr lvl="0">
              <a:defRPr/>
            </a:pPr>
            <a:r>
              <a:rPr lang="en-US" u="sng" dirty="0">
                <a:solidFill>
                  <a:prstClr val="white"/>
                </a:solidFill>
                <a:latin typeface="Tw Cen MT" panose="020B0602020104020603" pitchFamily="34" charset="0"/>
              </a:rPr>
              <a:t>Lenovo</a:t>
            </a:r>
            <a:endParaRPr kumimoji="0" lang="en-US" sz="1800" b="0" i="0" u="sng" strike="noStrike" kern="1200" cap="none" spc="0" normalizeH="0" baseline="0" noProof="0" dirty="0">
              <a:ln>
                <a:noFill/>
              </a:ln>
              <a:solidFill>
                <a:prstClr val="white"/>
              </a:solidFill>
              <a:effectLst/>
              <a:uLnTx/>
              <a:uFillTx/>
              <a:latin typeface="Tw Cen MT" panose="020B06020201040206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High quality</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Building new products at affordable prices</a:t>
            </a: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p:txBody>
      </p:sp>
      <p:sp>
        <p:nvSpPr>
          <p:cNvPr id="11" name="Rectangle 10">
            <a:extLst>
              <a:ext uri="{FF2B5EF4-FFF2-40B4-BE49-F238E27FC236}">
                <a16:creationId xmlns:a16="http://schemas.microsoft.com/office/drawing/2014/main" xmlns="" id="{4CC8909A-0362-43D1-894C-D80458DEC8AA}"/>
              </a:ext>
            </a:extLst>
          </p:cNvPr>
          <p:cNvSpPr/>
          <p:nvPr/>
        </p:nvSpPr>
        <p:spPr>
          <a:xfrm>
            <a:off x="4744803" y="2321598"/>
            <a:ext cx="2780125" cy="2308324"/>
          </a:xfrm>
          <a:prstGeom prst="rect">
            <a:avLst/>
          </a:prstGeom>
        </p:spPr>
        <p:txBody>
          <a:bodyPr wrap="square">
            <a:spAutoFit/>
          </a:bodyPr>
          <a:lstStyle/>
          <a:p>
            <a:pPr lvl="0">
              <a:defRPr/>
            </a:pPr>
            <a:r>
              <a:rPr lang="en-US" u="sng" dirty="0">
                <a:solidFill>
                  <a:prstClr val="white"/>
                </a:solidFill>
                <a:latin typeface="Tw Cen MT" panose="020B0602020104020603" pitchFamily="34" charset="0"/>
              </a:rPr>
              <a:t>Xaomi</a:t>
            </a:r>
            <a:endParaRPr kumimoji="0" lang="en-US" sz="1800" b="0" i="0" u="sng"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solidFill>
                  <a:prstClr val="white"/>
                </a:solidFill>
                <a:latin typeface="Tw Cen MT" panose="020B0602020104020603" pitchFamily="34" charset="0"/>
              </a:rPr>
              <a:t>Low</a:t>
            </a: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 quality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Low price</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High performance</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Focus on middle class /  student consumer</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Provide great customer service</a:t>
            </a: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p:txBody>
      </p:sp>
      <p:sp>
        <p:nvSpPr>
          <p:cNvPr id="7" name="Rectangle 6">
            <a:extLst>
              <a:ext uri="{FF2B5EF4-FFF2-40B4-BE49-F238E27FC236}">
                <a16:creationId xmlns:a16="http://schemas.microsoft.com/office/drawing/2014/main" xmlns="" id="{EBDF239E-41E5-48C8-A995-2804E22B07F0}"/>
              </a:ext>
            </a:extLst>
          </p:cNvPr>
          <p:cNvSpPr/>
          <p:nvPr/>
        </p:nvSpPr>
        <p:spPr>
          <a:xfrm>
            <a:off x="226991" y="709751"/>
            <a:ext cx="3259288" cy="1477328"/>
          </a:xfrm>
          <a:prstGeom prst="rect">
            <a:avLst/>
          </a:prstGeom>
        </p:spPr>
        <p:txBody>
          <a:bodyPr wrap="square">
            <a:spAutoFit/>
          </a:bodyPr>
          <a:lstStyle/>
          <a:p>
            <a:pPr lvl="0">
              <a:defRPr/>
            </a:pPr>
            <a:r>
              <a:rPr lang="en-US" u="sng" dirty="0">
                <a:solidFill>
                  <a:prstClr val="white"/>
                </a:solidFill>
                <a:latin typeface="Tw Cen MT" panose="020B0602020104020603" pitchFamily="34" charset="0"/>
              </a:rPr>
              <a:t>Panasonic</a:t>
            </a:r>
            <a:endParaRPr kumimoji="0" lang="en-US" sz="1800" b="0" i="0" u="sng"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High quality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High price</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Most desirable 3D TVs on the market</a:t>
            </a: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p:txBody>
      </p:sp>
      <p:sp>
        <p:nvSpPr>
          <p:cNvPr id="8" name="Rectangle 7">
            <a:extLst>
              <a:ext uri="{FF2B5EF4-FFF2-40B4-BE49-F238E27FC236}">
                <a16:creationId xmlns:a16="http://schemas.microsoft.com/office/drawing/2014/main" xmlns="" id="{9349D710-8EE1-4689-9F50-36AF865C54F0}"/>
              </a:ext>
            </a:extLst>
          </p:cNvPr>
          <p:cNvSpPr/>
          <p:nvPr/>
        </p:nvSpPr>
        <p:spPr>
          <a:xfrm>
            <a:off x="4743730" y="709751"/>
            <a:ext cx="2943332" cy="1477328"/>
          </a:xfrm>
          <a:prstGeom prst="rect">
            <a:avLst/>
          </a:prstGeom>
        </p:spPr>
        <p:txBody>
          <a:bodyPr wrap="square">
            <a:spAutoFit/>
          </a:bodyPr>
          <a:lstStyle/>
          <a:p>
            <a:pPr lvl="0">
              <a:defRPr/>
            </a:pPr>
            <a:r>
              <a:rPr lang="en-US" u="sng" dirty="0">
                <a:solidFill>
                  <a:prstClr val="white"/>
                </a:solidFill>
                <a:latin typeface="Tw Cen MT" panose="020B0602020104020603" pitchFamily="34" charset="0"/>
              </a:rPr>
              <a:t>Microsoft</a:t>
            </a:r>
            <a:endParaRPr kumimoji="0" lang="en-US" sz="1800" b="0" i="0" u="sng"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Intermediate high quality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solidFill>
                  <a:prstClr val="white"/>
                </a:solidFill>
                <a:latin typeface="Tw Cen MT" panose="020B0602020104020603" pitchFamily="34" charset="0"/>
              </a:rPr>
              <a:t>Low</a:t>
            </a: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 price</a:t>
            </a:r>
          </a:p>
          <a:p>
            <a:pPr marL="285750" lvl="0" indent="-285750">
              <a:buFont typeface="Wingdings" panose="05000000000000000000" pitchFamily="2" charset="2"/>
              <a:buChar char="§"/>
              <a:defRPr/>
            </a:pPr>
            <a:r>
              <a:rPr lang="en-US" altLang="zh-TW" dirty="0">
                <a:solidFill>
                  <a:prstClr val="white"/>
                </a:solidFill>
                <a:latin typeface="Tw Cen MT" panose="020B0602020104020603" pitchFamily="34" charset="0"/>
              </a:rPr>
              <a:t>O</a:t>
            </a:r>
            <a:r>
              <a:rPr lang="en-US" dirty="0">
                <a:solidFill>
                  <a:prstClr val="white"/>
                </a:solidFill>
                <a:latin typeface="Tw Cen MT" panose="020B0602020104020603" pitchFamily="34" charset="0"/>
              </a:rPr>
              <a:t>ne of the world's best technology company</a:t>
            </a: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p:txBody>
      </p:sp>
      <p:sp>
        <p:nvSpPr>
          <p:cNvPr id="14" name="Rectangle 13">
            <a:extLst>
              <a:ext uri="{FF2B5EF4-FFF2-40B4-BE49-F238E27FC236}">
                <a16:creationId xmlns:a16="http://schemas.microsoft.com/office/drawing/2014/main" xmlns="" id="{E6E4F7D8-5779-4C8D-A413-0134FC0F8EE3}"/>
              </a:ext>
            </a:extLst>
          </p:cNvPr>
          <p:cNvSpPr/>
          <p:nvPr/>
        </p:nvSpPr>
        <p:spPr>
          <a:xfrm>
            <a:off x="8944513" y="770250"/>
            <a:ext cx="2943332" cy="1477328"/>
          </a:xfrm>
          <a:prstGeom prst="rect">
            <a:avLst/>
          </a:prstGeom>
        </p:spPr>
        <p:txBody>
          <a:bodyPr wrap="square">
            <a:spAutoFit/>
          </a:bodyPr>
          <a:lstStyle/>
          <a:p>
            <a:pPr lvl="0">
              <a:defRPr/>
            </a:pPr>
            <a:r>
              <a:rPr lang="en-US" u="sng" dirty="0">
                <a:solidFill>
                  <a:prstClr val="white"/>
                </a:solidFill>
                <a:latin typeface="Tw Cen MT" panose="020B0602020104020603" pitchFamily="34" charset="0"/>
              </a:rPr>
              <a:t>Huawei</a:t>
            </a:r>
            <a:endParaRPr kumimoji="0" lang="en-US" sz="1800" b="0" i="0" u="sng"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High quality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Low price</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Depending on the products offered to the customers</a:t>
            </a: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p:txBody>
      </p:sp>
      <p:pic>
        <p:nvPicPr>
          <p:cNvPr id="9" name="Picture 8">
            <a:extLst>
              <a:ext uri="{FF2B5EF4-FFF2-40B4-BE49-F238E27FC236}">
                <a16:creationId xmlns:a16="http://schemas.microsoft.com/office/drawing/2014/main" xmlns="" id="{7E7AF56F-06C8-4BC8-AD1E-6E101C49DD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52" y="127550"/>
            <a:ext cx="2139881" cy="859611"/>
          </a:xfrm>
          <a:prstGeom prst="rect">
            <a:avLst/>
          </a:prstGeom>
        </p:spPr>
      </p:pic>
      <p:sp>
        <p:nvSpPr>
          <p:cNvPr id="4" name="Rectangle 3">
            <a:extLst>
              <a:ext uri="{FF2B5EF4-FFF2-40B4-BE49-F238E27FC236}">
                <a16:creationId xmlns:a16="http://schemas.microsoft.com/office/drawing/2014/main" xmlns="" id="{C7F5897B-D881-4F7E-A543-1B4A5766F3E9}"/>
              </a:ext>
            </a:extLst>
          </p:cNvPr>
          <p:cNvSpPr/>
          <p:nvPr/>
        </p:nvSpPr>
        <p:spPr>
          <a:xfrm>
            <a:off x="8930773" y="2342974"/>
            <a:ext cx="1797107" cy="1200329"/>
          </a:xfrm>
          <a:prstGeom prst="rect">
            <a:avLst/>
          </a:prstGeom>
        </p:spPr>
        <p:txBody>
          <a:bodyPr wrap="square">
            <a:spAutoFit/>
          </a:bodyPr>
          <a:lstStyle/>
          <a:p>
            <a:pPr lvl="0">
              <a:defRPr/>
            </a:pPr>
            <a:r>
              <a:rPr lang="en-US" u="sng" dirty="0">
                <a:solidFill>
                  <a:prstClr val="white"/>
                </a:solidFill>
                <a:latin typeface="Tw Cen MT" panose="020B0602020104020603" pitchFamily="34" charset="0"/>
              </a:rPr>
              <a:t>Nokia</a:t>
            </a:r>
            <a:endParaRPr kumimoji="0" lang="en-US" sz="1800" b="0" i="0" u="sng"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Low quality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solidFill>
                  <a:prstClr val="white"/>
                </a:solidFill>
                <a:latin typeface="Tw Cen MT" panose="020B0602020104020603" pitchFamily="34" charset="0"/>
              </a:rPr>
              <a:t>Low</a:t>
            </a: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 price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Ease of use</a:t>
            </a:r>
          </a:p>
        </p:txBody>
      </p:sp>
      <p:sp>
        <p:nvSpPr>
          <p:cNvPr id="5" name="Rectangle 4">
            <a:extLst>
              <a:ext uri="{FF2B5EF4-FFF2-40B4-BE49-F238E27FC236}">
                <a16:creationId xmlns:a16="http://schemas.microsoft.com/office/drawing/2014/main" xmlns="" id="{05F2181B-1110-45EC-85D2-F722320A18C9}"/>
              </a:ext>
            </a:extLst>
          </p:cNvPr>
          <p:cNvSpPr/>
          <p:nvPr/>
        </p:nvSpPr>
        <p:spPr>
          <a:xfrm>
            <a:off x="4763692" y="4703884"/>
            <a:ext cx="2437200" cy="1477328"/>
          </a:xfrm>
          <a:prstGeom prst="rect">
            <a:avLst/>
          </a:prstGeom>
        </p:spPr>
        <p:txBody>
          <a:bodyPr wrap="square">
            <a:spAutoFit/>
          </a:bodyPr>
          <a:lstStyle/>
          <a:p>
            <a:pPr lvl="0">
              <a:defRPr/>
            </a:pPr>
            <a:r>
              <a:rPr lang="en-US" u="sng" dirty="0">
                <a:solidFill>
                  <a:prstClr val="white"/>
                </a:solidFill>
                <a:latin typeface="Tw Cen MT" panose="020B0602020104020603" pitchFamily="34" charset="0"/>
              </a:rPr>
              <a:t>Toshiba</a:t>
            </a:r>
            <a:endParaRPr kumimoji="0" lang="en-US" sz="1800" b="0" i="0" u="sng"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High quality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Low price</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Innovative brand</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Technically strong</a:t>
            </a: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p:txBody>
      </p:sp>
      <p:sp>
        <p:nvSpPr>
          <p:cNvPr id="16" name="Rectangle 15">
            <a:extLst>
              <a:ext uri="{FF2B5EF4-FFF2-40B4-BE49-F238E27FC236}">
                <a16:creationId xmlns:a16="http://schemas.microsoft.com/office/drawing/2014/main" xmlns="" id="{534F8B88-310E-4B27-B1D5-2EC7B71AA3EB}"/>
              </a:ext>
            </a:extLst>
          </p:cNvPr>
          <p:cNvSpPr/>
          <p:nvPr/>
        </p:nvSpPr>
        <p:spPr>
          <a:xfrm>
            <a:off x="8930773" y="4703884"/>
            <a:ext cx="2437200" cy="923330"/>
          </a:xfrm>
          <a:prstGeom prst="rect">
            <a:avLst/>
          </a:prstGeom>
        </p:spPr>
        <p:txBody>
          <a:bodyPr wrap="square">
            <a:spAutoFit/>
          </a:bodyPr>
          <a:lstStyle/>
          <a:p>
            <a:pPr lvl="0">
              <a:defRPr/>
            </a:pPr>
            <a:r>
              <a:rPr kumimoji="0" lang="en-US" sz="1800" b="0" i="0" u="sng" strike="noStrike" kern="1200" cap="none" spc="0" normalizeH="0" baseline="0" noProof="0" dirty="0">
                <a:ln>
                  <a:noFill/>
                </a:ln>
                <a:solidFill>
                  <a:prstClr val="white"/>
                </a:solidFill>
                <a:effectLst/>
                <a:uLnTx/>
                <a:uFillTx/>
                <a:latin typeface="Tw Cen MT" panose="020B0602020104020603" pitchFamily="34" charset="0"/>
                <a:ea typeface="+mn-ea"/>
                <a:cs typeface="+mn-cs"/>
              </a:rPr>
              <a:t>Honor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solidFill>
                  <a:prstClr val="white"/>
                </a:solidFill>
                <a:latin typeface="Tw Cen MT" panose="020B0602020104020603" pitchFamily="34" charset="0"/>
              </a:rPr>
              <a:t>Low</a:t>
            </a: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 quality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Low price</a:t>
            </a:r>
          </a:p>
        </p:txBody>
      </p:sp>
      <p:sp>
        <p:nvSpPr>
          <p:cNvPr id="13" name="Slide Number Placeholder 3">
            <a:extLst>
              <a:ext uri="{FF2B5EF4-FFF2-40B4-BE49-F238E27FC236}">
                <a16:creationId xmlns:a16="http://schemas.microsoft.com/office/drawing/2014/main" xmlns="" id="{B90594C0-66E4-4589-9433-9A5F81FD643A}"/>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38</a:t>
            </a:r>
          </a:p>
        </p:txBody>
      </p:sp>
    </p:spTree>
    <p:extLst>
      <p:ext uri="{BB962C8B-B14F-4D97-AF65-F5344CB8AC3E}">
        <p14:creationId xmlns:p14="http://schemas.microsoft.com/office/powerpoint/2010/main" val="34739216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C9014FE9-70C0-4445-8CB0-F889101A5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997" y="367068"/>
            <a:ext cx="10160000" cy="5905500"/>
          </a:xfrm>
          <a:prstGeom prst="rect">
            <a:avLst/>
          </a:prstGeom>
        </p:spPr>
      </p:pic>
      <p:pic>
        <p:nvPicPr>
          <p:cNvPr id="3" name="Picture 2" descr="A picture containing balloon, aircraft, transport, accessory&#10;&#10;Description automatically generated">
            <a:extLst>
              <a:ext uri="{FF2B5EF4-FFF2-40B4-BE49-F238E27FC236}">
                <a16:creationId xmlns:a16="http://schemas.microsoft.com/office/drawing/2014/main" xmlns="" id="{0AA6E76E-21C9-4D52-A53D-F20A001104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5732" y="2152544"/>
            <a:ext cx="1800527" cy="1226516"/>
          </a:xfrm>
          <a:prstGeom prst="rect">
            <a:avLst/>
          </a:prstGeom>
        </p:spPr>
      </p:pic>
      <p:pic>
        <p:nvPicPr>
          <p:cNvPr id="8" name="Picture 7">
            <a:extLst>
              <a:ext uri="{FF2B5EF4-FFF2-40B4-BE49-F238E27FC236}">
                <a16:creationId xmlns:a16="http://schemas.microsoft.com/office/drawing/2014/main" xmlns="" id="{2A4893D6-90D6-472E-BA52-FA5589DA70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241" y="4167595"/>
            <a:ext cx="6663506" cy="1182727"/>
          </a:xfrm>
          <a:prstGeom prst="rect">
            <a:avLst/>
          </a:prstGeom>
        </p:spPr>
      </p:pic>
    </p:spTree>
    <p:extLst>
      <p:ext uri="{BB962C8B-B14F-4D97-AF65-F5344CB8AC3E}">
        <p14:creationId xmlns:p14="http://schemas.microsoft.com/office/powerpoint/2010/main" val="4001096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3" name="Picture 2" descr="A picture containing vector graphics&#10;&#10;Description automatically generated">
            <a:extLst>
              <a:ext uri="{FF2B5EF4-FFF2-40B4-BE49-F238E27FC236}">
                <a16:creationId xmlns:a16="http://schemas.microsoft.com/office/drawing/2014/main" xmlns="" id="{0BB7ACD2-0F81-4B3E-B0F1-17A7B9989D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385" y="559524"/>
            <a:ext cx="9967654" cy="5738951"/>
          </a:xfrm>
          <a:prstGeom prst="rect">
            <a:avLst/>
          </a:prstGeom>
        </p:spPr>
      </p:pic>
      <p:sp>
        <p:nvSpPr>
          <p:cNvPr id="2" name="Rectangle 1">
            <a:extLst>
              <a:ext uri="{FF2B5EF4-FFF2-40B4-BE49-F238E27FC236}">
                <a16:creationId xmlns:a16="http://schemas.microsoft.com/office/drawing/2014/main" xmlns="" id="{778DE540-2F36-4643-BEEA-6AE4B61DB97E}"/>
              </a:ext>
            </a:extLst>
          </p:cNvPr>
          <p:cNvSpPr/>
          <p:nvPr/>
        </p:nvSpPr>
        <p:spPr>
          <a:xfrm>
            <a:off x="5348892" y="3069513"/>
            <a:ext cx="1024639" cy="769441"/>
          </a:xfrm>
          <a:prstGeom prst="rect">
            <a:avLst/>
          </a:prstGeom>
        </p:spPr>
        <p:txBody>
          <a:bodyPr wrap="none">
            <a:spAutoFit/>
          </a:bodyPr>
          <a:lstStyle/>
          <a:p>
            <a:r>
              <a:rPr lang="en-US" sz="4400" b="1" dirty="0">
                <a:latin typeface="Tw Cen MT" panose="020B0602020104020603" pitchFamily="34" charset="0"/>
              </a:rPr>
              <a:t>4Ps</a:t>
            </a:r>
          </a:p>
        </p:txBody>
      </p:sp>
      <p:sp>
        <p:nvSpPr>
          <p:cNvPr id="4" name="Rectangle 3">
            <a:extLst>
              <a:ext uri="{FF2B5EF4-FFF2-40B4-BE49-F238E27FC236}">
                <a16:creationId xmlns:a16="http://schemas.microsoft.com/office/drawing/2014/main" xmlns="" id="{3E6B3575-2A87-4D3A-9EB6-3910087F4065}"/>
              </a:ext>
            </a:extLst>
          </p:cNvPr>
          <p:cNvSpPr/>
          <p:nvPr/>
        </p:nvSpPr>
        <p:spPr>
          <a:xfrm>
            <a:off x="1136550" y="718458"/>
            <a:ext cx="3696707" cy="1502976"/>
          </a:xfrm>
          <a:prstGeom prst="rect">
            <a:avLst/>
          </a:prstGeom>
        </p:spPr>
        <p:txBody>
          <a:bodyPr wrap="square">
            <a:spAutoFit/>
          </a:bodyPr>
          <a:lstStyle/>
          <a:p>
            <a:pPr>
              <a:spcAft>
                <a:spcPts val="200"/>
              </a:spcAft>
            </a:pPr>
            <a:r>
              <a:rPr lang="en-US" b="1" dirty="0">
                <a:solidFill>
                  <a:schemeClr val="bg1"/>
                </a:solidFill>
                <a:latin typeface="Tw Cen MT" panose="020B0602020104020603" pitchFamily="34" charset="0"/>
              </a:rPr>
              <a:t>Product</a:t>
            </a:r>
          </a:p>
          <a:p>
            <a:r>
              <a:rPr lang="en-US" dirty="0">
                <a:solidFill>
                  <a:schemeClr val="bg1"/>
                </a:solidFill>
                <a:latin typeface="Tw Cen MT" panose="020B0602020104020603" pitchFamily="34" charset="0"/>
              </a:rPr>
              <a:t>A tangible good or an intangible service that is seem to meet a</a:t>
            </a:r>
          </a:p>
          <a:p>
            <a:r>
              <a:rPr lang="en-US" dirty="0">
                <a:solidFill>
                  <a:schemeClr val="bg1"/>
                </a:solidFill>
                <a:latin typeface="Tw Cen MT" panose="020B0602020104020603" pitchFamily="34" charset="0"/>
              </a:rPr>
              <a:t>specific customer need or</a:t>
            </a:r>
          </a:p>
          <a:p>
            <a:r>
              <a:rPr lang="en-US" dirty="0">
                <a:solidFill>
                  <a:schemeClr val="bg1"/>
                </a:solidFill>
                <a:latin typeface="Tw Cen MT" panose="020B0602020104020603" pitchFamily="34" charset="0"/>
              </a:rPr>
              <a:t>demand.</a:t>
            </a:r>
          </a:p>
        </p:txBody>
      </p:sp>
      <p:sp>
        <p:nvSpPr>
          <p:cNvPr id="8" name="Rectangle 7">
            <a:extLst>
              <a:ext uri="{FF2B5EF4-FFF2-40B4-BE49-F238E27FC236}">
                <a16:creationId xmlns:a16="http://schemas.microsoft.com/office/drawing/2014/main" xmlns="" id="{8A1AA454-C0C7-4457-BBC0-8B12D544B294}"/>
              </a:ext>
            </a:extLst>
          </p:cNvPr>
          <p:cNvSpPr/>
          <p:nvPr/>
        </p:nvSpPr>
        <p:spPr>
          <a:xfrm>
            <a:off x="7000800" y="718458"/>
            <a:ext cx="3563785" cy="1225977"/>
          </a:xfrm>
          <a:prstGeom prst="rect">
            <a:avLst/>
          </a:prstGeom>
        </p:spPr>
        <p:txBody>
          <a:bodyPr wrap="square">
            <a:spAutoFit/>
          </a:bodyPr>
          <a:lstStyle/>
          <a:p>
            <a:pPr algn="r">
              <a:spcAft>
                <a:spcPts val="200"/>
              </a:spcAft>
            </a:pPr>
            <a:r>
              <a:rPr lang="en-US" b="1" dirty="0">
                <a:solidFill>
                  <a:schemeClr val="bg1"/>
                </a:solidFill>
                <a:latin typeface="Tw Cen MT" panose="020B0602020104020603" pitchFamily="34" charset="0"/>
              </a:rPr>
              <a:t>Place</a:t>
            </a:r>
          </a:p>
          <a:p>
            <a:pPr algn="r"/>
            <a:r>
              <a:rPr lang="en-US" dirty="0">
                <a:solidFill>
                  <a:schemeClr val="bg1"/>
                </a:solidFill>
                <a:latin typeface="Tw Cen MT" panose="020B0602020104020603" pitchFamily="34" charset="0"/>
              </a:rPr>
              <a:t>It is how the product will be provided</a:t>
            </a:r>
          </a:p>
          <a:p>
            <a:pPr algn="r"/>
            <a:r>
              <a:rPr lang="en-US" dirty="0">
                <a:solidFill>
                  <a:schemeClr val="bg1"/>
                </a:solidFill>
                <a:latin typeface="Tw Cen MT" panose="020B0602020104020603" pitchFamily="34" charset="0"/>
              </a:rPr>
              <a:t>      to the customer. Distribution is a</a:t>
            </a:r>
          </a:p>
          <a:p>
            <a:pPr algn="r"/>
            <a:r>
              <a:rPr lang="en-US" dirty="0">
                <a:solidFill>
                  <a:schemeClr val="bg1"/>
                </a:solidFill>
                <a:latin typeface="Tw Cen MT" panose="020B0602020104020603" pitchFamily="34" charset="0"/>
              </a:rPr>
              <a:t>           key element of placement.</a:t>
            </a:r>
          </a:p>
        </p:txBody>
      </p:sp>
      <p:sp>
        <p:nvSpPr>
          <p:cNvPr id="9" name="Rectangle 8">
            <a:extLst>
              <a:ext uri="{FF2B5EF4-FFF2-40B4-BE49-F238E27FC236}">
                <a16:creationId xmlns:a16="http://schemas.microsoft.com/office/drawing/2014/main" xmlns="" id="{67DE790D-3574-49CD-BE66-8A1181BECE26}"/>
              </a:ext>
            </a:extLst>
          </p:cNvPr>
          <p:cNvSpPr/>
          <p:nvPr/>
        </p:nvSpPr>
        <p:spPr>
          <a:xfrm>
            <a:off x="1136550" y="4359568"/>
            <a:ext cx="3696707" cy="1502976"/>
          </a:xfrm>
          <a:prstGeom prst="rect">
            <a:avLst/>
          </a:prstGeom>
        </p:spPr>
        <p:txBody>
          <a:bodyPr wrap="square">
            <a:spAutoFit/>
          </a:bodyPr>
          <a:lstStyle/>
          <a:p>
            <a:pPr>
              <a:spcAft>
                <a:spcPts val="200"/>
              </a:spcAft>
            </a:pPr>
            <a:r>
              <a:rPr lang="en-US" b="1" dirty="0">
                <a:solidFill>
                  <a:schemeClr val="bg1"/>
                </a:solidFill>
                <a:latin typeface="Tw Cen MT" panose="020B0602020104020603" pitchFamily="34" charset="0"/>
              </a:rPr>
              <a:t>Price</a:t>
            </a:r>
          </a:p>
          <a:p>
            <a:r>
              <a:rPr lang="en-US" dirty="0">
                <a:solidFill>
                  <a:schemeClr val="bg1"/>
                </a:solidFill>
                <a:latin typeface="Tw Cen MT" panose="020B0602020104020603" pitchFamily="34" charset="0"/>
              </a:rPr>
              <a:t>It is the actual amount the</a:t>
            </a:r>
          </a:p>
          <a:p>
            <a:r>
              <a:rPr lang="en-US" dirty="0">
                <a:solidFill>
                  <a:schemeClr val="bg1"/>
                </a:solidFill>
                <a:latin typeface="Tw Cen MT" panose="020B0602020104020603" pitchFamily="34" charset="0"/>
              </a:rPr>
              <a:t>end user is expected to pay</a:t>
            </a:r>
          </a:p>
          <a:p>
            <a:r>
              <a:rPr lang="en-US" dirty="0">
                <a:solidFill>
                  <a:schemeClr val="bg1"/>
                </a:solidFill>
                <a:latin typeface="Tw Cen MT" panose="020B0602020104020603" pitchFamily="34" charset="0"/>
              </a:rPr>
              <a:t>for a product. How a product is</a:t>
            </a:r>
          </a:p>
          <a:p>
            <a:r>
              <a:rPr lang="en-US" dirty="0">
                <a:solidFill>
                  <a:schemeClr val="bg1"/>
                </a:solidFill>
                <a:latin typeface="Tw Cen MT" panose="020B0602020104020603" pitchFamily="34" charset="0"/>
              </a:rPr>
              <a:t>priced will directly affect how it sells.</a:t>
            </a:r>
          </a:p>
        </p:txBody>
      </p:sp>
      <p:sp>
        <p:nvSpPr>
          <p:cNvPr id="10" name="Rectangle 9">
            <a:extLst>
              <a:ext uri="{FF2B5EF4-FFF2-40B4-BE49-F238E27FC236}">
                <a16:creationId xmlns:a16="http://schemas.microsoft.com/office/drawing/2014/main" xmlns="" id="{112F9224-B409-4E1F-8DF5-F6B8CEDDC2C4}"/>
              </a:ext>
            </a:extLst>
          </p:cNvPr>
          <p:cNvSpPr/>
          <p:nvPr/>
        </p:nvSpPr>
        <p:spPr>
          <a:xfrm>
            <a:off x="6867878" y="4359568"/>
            <a:ext cx="3696707" cy="1502976"/>
          </a:xfrm>
          <a:prstGeom prst="rect">
            <a:avLst/>
          </a:prstGeom>
        </p:spPr>
        <p:txBody>
          <a:bodyPr wrap="square">
            <a:spAutoFit/>
          </a:bodyPr>
          <a:lstStyle/>
          <a:p>
            <a:pPr algn="r">
              <a:spcAft>
                <a:spcPts val="200"/>
              </a:spcAft>
            </a:pPr>
            <a:r>
              <a:rPr lang="en-US" b="1" dirty="0">
                <a:solidFill>
                  <a:schemeClr val="bg1"/>
                </a:solidFill>
                <a:latin typeface="Tw Cen MT" panose="020B0602020104020603" pitchFamily="34" charset="0"/>
              </a:rPr>
              <a:t>Promotion</a:t>
            </a:r>
          </a:p>
          <a:p>
            <a:pPr algn="r"/>
            <a:r>
              <a:rPr lang="en-US" dirty="0">
                <a:solidFill>
                  <a:schemeClr val="bg1"/>
                </a:solidFill>
                <a:latin typeface="Tw Cen MT" panose="020B0602020104020603" pitchFamily="34" charset="0"/>
              </a:rPr>
              <a:t>                 The marketing</a:t>
            </a:r>
          </a:p>
          <a:p>
            <a:pPr algn="r"/>
            <a:r>
              <a:rPr lang="en-US" dirty="0">
                <a:solidFill>
                  <a:schemeClr val="bg1"/>
                </a:solidFill>
                <a:latin typeface="Tw Cen MT" panose="020B0602020104020603" pitchFamily="34" charset="0"/>
              </a:rPr>
              <a:t>communication strategies and techniques that fall under the promotional mix.</a:t>
            </a:r>
          </a:p>
        </p:txBody>
      </p:sp>
      <p:sp>
        <p:nvSpPr>
          <p:cNvPr id="11" name="Slide Number Placeholder 3">
            <a:extLst>
              <a:ext uri="{FF2B5EF4-FFF2-40B4-BE49-F238E27FC236}">
                <a16:creationId xmlns:a16="http://schemas.microsoft.com/office/drawing/2014/main" xmlns="" id="{78E1382C-4B4E-4C76-90E7-C6FA15B01D5A}"/>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40</a:t>
            </a:r>
          </a:p>
        </p:txBody>
      </p:sp>
    </p:spTree>
    <p:extLst>
      <p:ext uri="{BB962C8B-B14F-4D97-AF65-F5344CB8AC3E}">
        <p14:creationId xmlns:p14="http://schemas.microsoft.com/office/powerpoint/2010/main" val="2340834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4" name="Picture 3">
            <a:extLst>
              <a:ext uri="{FF2B5EF4-FFF2-40B4-BE49-F238E27FC236}">
                <a16:creationId xmlns:a16="http://schemas.microsoft.com/office/drawing/2014/main" xmlns="" id="{12590DB5-7FCD-4B6B-A8A6-C4004808AF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25" y="106837"/>
            <a:ext cx="1999661" cy="859611"/>
          </a:xfrm>
          <a:prstGeom prst="rect">
            <a:avLst/>
          </a:prstGeom>
        </p:spPr>
      </p:pic>
      <p:sp>
        <p:nvSpPr>
          <p:cNvPr id="10" name="Rectangle 9">
            <a:extLst>
              <a:ext uri="{FF2B5EF4-FFF2-40B4-BE49-F238E27FC236}">
                <a16:creationId xmlns:a16="http://schemas.microsoft.com/office/drawing/2014/main" xmlns="" id="{50279502-5913-4F25-850E-0582122E0709}"/>
              </a:ext>
            </a:extLst>
          </p:cNvPr>
          <p:cNvSpPr/>
          <p:nvPr/>
        </p:nvSpPr>
        <p:spPr>
          <a:xfrm>
            <a:off x="226991" y="709751"/>
            <a:ext cx="11709196" cy="2862322"/>
          </a:xfrm>
          <a:prstGeom prst="rect">
            <a:avLst/>
          </a:prstGeom>
        </p:spPr>
        <p:txBody>
          <a:bodyPr wrap="square">
            <a:spAutoFit/>
          </a:bodyPr>
          <a:lstStyle/>
          <a:p>
            <a:pPr lvl="0">
              <a:defRPr/>
            </a:pPr>
            <a:r>
              <a:rPr lang="en-US" dirty="0">
                <a:solidFill>
                  <a:prstClr val="white"/>
                </a:solidFill>
                <a:latin typeface="Tw Cen MT" panose="020B0602020104020603" pitchFamily="34" charset="0"/>
              </a:rPr>
              <a:t>Sony is one of the leading consumer electronics brands in the world. It provides both goods and services. It has got a wide variety of offerings in its marketing mix product strategy. The following are the main product lines in Sony product mix</a:t>
            </a:r>
            <a:r>
              <a:rPr lang="en-US" altLang="zh-TW" dirty="0">
                <a:solidFill>
                  <a:prstClr val="white"/>
                </a:solidFill>
                <a:latin typeface="Tw Cen MT" panose="020B0602020104020603" pitchFamily="34" charset="0"/>
              </a:rPr>
              <a:t>︰</a:t>
            </a:r>
            <a:endParaRPr lang="en-US" dirty="0">
              <a:solidFill>
                <a:prstClr val="white"/>
              </a:solidFill>
              <a:latin typeface="Tw Cen MT" panose="020B0602020104020603" pitchFamily="34" charset="0"/>
            </a:endParaRP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Televisions &amp; Home Cinema</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Audio</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Cameras</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Smart Products</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PlayStation</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Video Cameras</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Fashion Entertainments</a:t>
            </a:r>
          </a:p>
          <a:p>
            <a:pPr marL="285750" lvl="0" indent="-285750">
              <a:buFont typeface="Wingdings" panose="05000000000000000000" pitchFamily="2" charset="2"/>
              <a:buChar char="§"/>
              <a:defRPr/>
            </a:pP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Other</a:t>
            </a:r>
          </a:p>
        </p:txBody>
      </p:sp>
      <p:grpSp>
        <p:nvGrpSpPr>
          <p:cNvPr id="2" name="Group 1">
            <a:extLst>
              <a:ext uri="{FF2B5EF4-FFF2-40B4-BE49-F238E27FC236}">
                <a16:creationId xmlns:a16="http://schemas.microsoft.com/office/drawing/2014/main" xmlns="" id="{8C44A84F-092F-4F01-863F-A277F21F6224}"/>
              </a:ext>
            </a:extLst>
          </p:cNvPr>
          <p:cNvGrpSpPr/>
          <p:nvPr/>
        </p:nvGrpSpPr>
        <p:grpSpPr>
          <a:xfrm>
            <a:off x="3272018" y="1348255"/>
            <a:ext cx="8473676" cy="4799994"/>
            <a:chOff x="3272018" y="1348255"/>
            <a:chExt cx="8473676" cy="4799994"/>
          </a:xfrm>
        </p:grpSpPr>
        <p:pic>
          <p:nvPicPr>
            <p:cNvPr id="9" name="Picture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272018" y="1348255"/>
              <a:ext cx="8473676" cy="4799994"/>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l="12361" t="20208" r="12694" b="19795"/>
            <a:stretch/>
          </p:blipFill>
          <p:spPr>
            <a:xfrm rot="21186301">
              <a:off x="9867703" y="1715339"/>
              <a:ext cx="1172301" cy="826052"/>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12366" t="2724" r="15964"/>
            <a:stretch/>
          </p:blipFill>
          <p:spPr>
            <a:xfrm rot="1448501">
              <a:off x="4479329" y="1449949"/>
              <a:ext cx="639797" cy="572621"/>
            </a:xfrm>
            <a:prstGeom prst="rect">
              <a:avLst/>
            </a:prstGeom>
          </p:spPr>
        </p:pic>
      </p:grpSp>
      <p:sp>
        <p:nvSpPr>
          <p:cNvPr id="11" name="Slide Number Placeholder 3">
            <a:extLst>
              <a:ext uri="{FF2B5EF4-FFF2-40B4-BE49-F238E27FC236}">
                <a16:creationId xmlns:a16="http://schemas.microsoft.com/office/drawing/2014/main" xmlns="" id="{FBF8CE0A-748F-41C0-8F8C-A2F26F34CABB}"/>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41</a:t>
            </a:r>
          </a:p>
        </p:txBody>
      </p:sp>
    </p:spTree>
    <p:extLst>
      <p:ext uri="{BB962C8B-B14F-4D97-AF65-F5344CB8AC3E}">
        <p14:creationId xmlns:p14="http://schemas.microsoft.com/office/powerpoint/2010/main" val="916683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sp>
        <p:nvSpPr>
          <p:cNvPr id="10" name="Rectangle 9">
            <a:extLst>
              <a:ext uri="{FF2B5EF4-FFF2-40B4-BE49-F238E27FC236}">
                <a16:creationId xmlns:a16="http://schemas.microsoft.com/office/drawing/2014/main" xmlns="" id="{50279502-5913-4F25-850E-0582122E0709}"/>
              </a:ext>
            </a:extLst>
          </p:cNvPr>
          <p:cNvSpPr/>
          <p:nvPr/>
        </p:nvSpPr>
        <p:spPr>
          <a:xfrm>
            <a:off x="226990" y="709751"/>
            <a:ext cx="11551926" cy="3139321"/>
          </a:xfrm>
          <a:prstGeom prst="rect">
            <a:avLst/>
          </a:prstGeom>
        </p:spPr>
        <p:txBody>
          <a:bodyPr wrap="square">
            <a:spAutoFit/>
          </a:bodyPr>
          <a:lstStyle/>
          <a:p>
            <a:pPr lvl="0">
              <a:defRPr/>
            </a:pPr>
            <a:r>
              <a:rPr lang="en-US" dirty="0">
                <a:solidFill>
                  <a:prstClr val="white"/>
                </a:solidFill>
                <a:latin typeface="Tw Cen MT" panose="020B0602020104020603" pitchFamily="34" charset="0"/>
              </a:rPr>
              <a:t>Sony employs a variety of places for delivering its products to target customers. This element of the marketing mix identifies the places or venues that the firm uses to transact with customers, to distribute and deliver products, or to allow customers to access the products. Sony uses the following places or venues</a:t>
            </a:r>
            <a:r>
              <a:rPr kumimoji="0" lang="en-US" altLang="zh-TW" sz="1800" b="0" i="0" u="none" strike="noStrike" kern="1200" cap="none" spc="0" normalizeH="0" baseline="0" noProof="0" dirty="0">
                <a:ln>
                  <a:noFill/>
                </a:ln>
                <a:solidFill>
                  <a:prstClr val="white"/>
                </a:solidFill>
                <a:effectLst/>
                <a:uLnTx/>
                <a:uFillTx/>
                <a:latin typeface="Tw Cen MT" panose="020B0602020104020603" pitchFamily="34" charset="0"/>
                <a:ea typeface="新細明體" panose="02020500000000000000" pitchFamily="18" charset="-120"/>
                <a:cs typeface="+mn-cs"/>
              </a:rPr>
              <a:t>︰</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Sony Stores (53 countries and regions)</a:t>
            </a:r>
          </a:p>
          <a:p>
            <a:pPr marL="288925" lvl="0">
              <a:defRPr/>
            </a:pPr>
            <a:r>
              <a:rPr lang="en-US" dirty="0">
                <a:solidFill>
                  <a:prstClr val="white"/>
                </a:solidFill>
                <a:latin typeface="Tw Cen MT" panose="020B0602020104020603" pitchFamily="34" charset="0"/>
              </a:rPr>
              <a:t>Armenia, Afghanistan, Azerbaijan, Bahrain, Bangladesh, Bhutan, Brunei, Cambodia, China, Georgia, Hong Kong, India, Indonesia, Iraq, Israel, Japan, Jordan, Kazakhstan, Republic of Korea, Kuwait, Kyrgyz, Lebanon, Malaysia, Maldives, Mongolia, Myanmar, Nepal, Oman, Pakistan, Philippines, Qatar, Saudi Arabia, Singapore, Sri Lanka, Taiwan, Tajikistan, Thailand, Turkey, Turkmenistan, United Arab Emirates, Uzbekistan, Viet Nam, Yemen</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Authorized sellers</a:t>
            </a: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Cinemas and media networks</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Official websites</a:t>
            </a: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p:txBody>
      </p:sp>
      <p:pic>
        <p:nvPicPr>
          <p:cNvPr id="5" name="Picture 4">
            <a:extLst>
              <a:ext uri="{FF2B5EF4-FFF2-40B4-BE49-F238E27FC236}">
                <a16:creationId xmlns:a16="http://schemas.microsoft.com/office/drawing/2014/main" xmlns="" id="{FC772502-8C0E-4E19-A3D6-56FAE9A43C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25" y="106836"/>
            <a:ext cx="1566808" cy="859611"/>
          </a:xfrm>
          <a:prstGeom prst="rect">
            <a:avLst/>
          </a:prstGeom>
        </p:spPr>
      </p:pic>
      <p:pic>
        <p:nvPicPr>
          <p:cNvPr id="7" name="Picture 6" descr="A picture containing text, businesscard&#10;&#10;Description automatically generated">
            <a:extLst>
              <a:ext uri="{FF2B5EF4-FFF2-40B4-BE49-F238E27FC236}">
                <a16:creationId xmlns:a16="http://schemas.microsoft.com/office/drawing/2014/main" xmlns="" id="{EE47F8CF-1345-4BBD-856A-0792DCA617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78461" y="2773438"/>
            <a:ext cx="6835078" cy="4044088"/>
          </a:xfrm>
          <a:prstGeom prst="rect">
            <a:avLst/>
          </a:prstGeom>
        </p:spPr>
      </p:pic>
      <p:sp>
        <p:nvSpPr>
          <p:cNvPr id="8" name="Slide Number Placeholder 3">
            <a:extLst>
              <a:ext uri="{FF2B5EF4-FFF2-40B4-BE49-F238E27FC236}">
                <a16:creationId xmlns:a16="http://schemas.microsoft.com/office/drawing/2014/main" xmlns="" id="{D63142AB-E951-41F0-8A4E-6603B411932B}"/>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42</a:t>
            </a:r>
          </a:p>
        </p:txBody>
      </p:sp>
    </p:spTree>
    <p:extLst>
      <p:ext uri="{BB962C8B-B14F-4D97-AF65-F5344CB8AC3E}">
        <p14:creationId xmlns:p14="http://schemas.microsoft.com/office/powerpoint/2010/main" val="3737609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4" name="Picture 3">
            <a:extLst>
              <a:ext uri="{FF2B5EF4-FFF2-40B4-BE49-F238E27FC236}">
                <a16:creationId xmlns:a16="http://schemas.microsoft.com/office/drawing/2014/main" xmlns="" id="{D6B689E8-133A-40C2-A4CA-82839AFD37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25" y="106835"/>
            <a:ext cx="1511939" cy="859611"/>
          </a:xfrm>
          <a:prstGeom prst="rect">
            <a:avLst/>
          </a:prstGeom>
        </p:spPr>
      </p:pic>
      <p:sp>
        <p:nvSpPr>
          <p:cNvPr id="10" name="Rectangle 9">
            <a:extLst>
              <a:ext uri="{FF2B5EF4-FFF2-40B4-BE49-F238E27FC236}">
                <a16:creationId xmlns:a16="http://schemas.microsoft.com/office/drawing/2014/main" xmlns="" id="{50279502-5913-4F25-850E-0582122E0709}"/>
              </a:ext>
            </a:extLst>
          </p:cNvPr>
          <p:cNvSpPr/>
          <p:nvPr/>
        </p:nvSpPr>
        <p:spPr>
          <a:xfrm>
            <a:off x="226990" y="709751"/>
            <a:ext cx="11738021" cy="1477328"/>
          </a:xfrm>
          <a:prstGeom prst="rect">
            <a:avLst/>
          </a:prstGeom>
        </p:spPr>
        <p:txBody>
          <a:bodyPr wrap="square">
            <a:spAutoFit/>
          </a:bodyPr>
          <a:lstStyle/>
          <a:p>
            <a:pPr lvl="0">
              <a:defRPr/>
            </a:pPr>
            <a:r>
              <a:rPr lang="en-US" dirty="0">
                <a:solidFill>
                  <a:prstClr val="white"/>
                </a:solidFill>
                <a:latin typeface="Tw Cen MT" panose="020B0602020104020603" pitchFamily="34" charset="0"/>
              </a:rPr>
              <a:t>Sony is known for high quality products. However, these products are typically sold at relatively high prices. This element of the marketing mix determines how the company sets its prices. Sony applies the following pricing strategies</a:t>
            </a:r>
            <a:r>
              <a:rPr kumimoji="0" lang="en-US" altLang="zh-TW" sz="1800" b="0" i="0" u="none" strike="noStrike" kern="1200" cap="none" spc="0" normalizeH="0" baseline="0" noProof="0" dirty="0">
                <a:ln>
                  <a:noFill/>
                </a:ln>
                <a:solidFill>
                  <a:prstClr val="white"/>
                </a:solidFill>
                <a:effectLst/>
                <a:uLnTx/>
                <a:uFillTx/>
                <a:latin typeface="Tw Cen MT" panose="020B0602020104020603" pitchFamily="34" charset="0"/>
                <a:ea typeface="新細明體" panose="02020500000000000000" pitchFamily="18" charset="-120"/>
                <a:cs typeface="+mn-cs"/>
              </a:rPr>
              <a:t>︰</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Premium pricing strategy</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Market-oriented pricing</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Value-based pricing</a:t>
            </a: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p:txBody>
      </p:sp>
      <p:graphicFrame>
        <p:nvGraphicFramePr>
          <p:cNvPr id="2" name="Table 1">
            <a:extLst>
              <a:ext uri="{FF2B5EF4-FFF2-40B4-BE49-F238E27FC236}">
                <a16:creationId xmlns:a16="http://schemas.microsoft.com/office/drawing/2014/main" xmlns="" id="{0FDA2106-371F-46FC-8DFF-1ADFDDE7C8FF}"/>
              </a:ext>
            </a:extLst>
          </p:cNvPr>
          <p:cNvGraphicFramePr>
            <a:graphicFrameLocks noGrp="1"/>
          </p:cNvGraphicFramePr>
          <p:nvPr>
            <p:extLst>
              <p:ext uri="{D42A27DB-BD31-4B8C-83A1-F6EECF244321}">
                <p14:modId xmlns:p14="http://schemas.microsoft.com/office/powerpoint/2010/main" val="2586699518"/>
              </p:ext>
            </p:extLst>
          </p:nvPr>
        </p:nvGraphicFramePr>
        <p:xfrm>
          <a:off x="366486" y="2383925"/>
          <a:ext cx="6785428" cy="3708400"/>
        </p:xfrm>
        <a:graphic>
          <a:graphicData uri="http://schemas.openxmlformats.org/drawingml/2006/table">
            <a:tbl>
              <a:tblPr firstRow="1" bandRow="1">
                <a:tableStyleId>{5C22544A-7EE6-4342-B048-85BDC9FD1C3A}</a:tableStyleId>
              </a:tblPr>
              <a:tblGrid>
                <a:gridCol w="3392714">
                  <a:extLst>
                    <a:ext uri="{9D8B030D-6E8A-4147-A177-3AD203B41FA5}">
                      <a16:colId xmlns:a16="http://schemas.microsoft.com/office/drawing/2014/main" xmlns="" val="2992909684"/>
                    </a:ext>
                  </a:extLst>
                </a:gridCol>
                <a:gridCol w="3392714">
                  <a:extLst>
                    <a:ext uri="{9D8B030D-6E8A-4147-A177-3AD203B41FA5}">
                      <a16:colId xmlns:a16="http://schemas.microsoft.com/office/drawing/2014/main" xmlns="" val="956597098"/>
                    </a:ext>
                  </a:extLst>
                </a:gridCol>
              </a:tblGrid>
              <a:tr h="370840">
                <a:tc>
                  <a:txBody>
                    <a:bodyPr/>
                    <a:lstStyle/>
                    <a:p>
                      <a:pPr algn="ctr"/>
                      <a:r>
                        <a:rPr lang="en-US" dirty="0">
                          <a:latin typeface="Tw Cen MT" panose="020B0602020104020603" pitchFamily="34" charset="0"/>
                        </a:rPr>
                        <a:t>Product</a:t>
                      </a:r>
                    </a:p>
                  </a:txBody>
                  <a:tcPr/>
                </a:tc>
                <a:tc>
                  <a:txBody>
                    <a:bodyPr/>
                    <a:lstStyle/>
                    <a:p>
                      <a:pPr algn="ctr"/>
                      <a:r>
                        <a:rPr lang="en-US" dirty="0">
                          <a:latin typeface="Tw Cen MT" panose="020B0602020104020603" pitchFamily="34" charset="0"/>
                        </a:rPr>
                        <a:t>Cost</a:t>
                      </a:r>
                    </a:p>
                  </a:txBody>
                  <a:tcPr/>
                </a:tc>
                <a:extLst>
                  <a:ext uri="{0D108BD9-81ED-4DB2-BD59-A6C34878D82A}">
                    <a16:rowId xmlns:a16="http://schemas.microsoft.com/office/drawing/2014/main" xmlns="" val="334896441"/>
                  </a:ext>
                </a:extLst>
              </a:tr>
              <a:tr h="370840">
                <a:tc>
                  <a:txBody>
                    <a:bodyPr/>
                    <a:lstStyle/>
                    <a:p>
                      <a:pPr algn="ctr"/>
                      <a:r>
                        <a:rPr lang="en-US" dirty="0">
                          <a:latin typeface="Tw Cen MT" panose="020B0602020104020603" pitchFamily="34" charset="0"/>
                        </a:rPr>
                        <a:t>Televisions</a:t>
                      </a:r>
                      <a:endParaRPr lang="en-US" dirty="0">
                        <a:solidFill>
                          <a:schemeClr val="bg1"/>
                        </a:solidFill>
                        <a:latin typeface="Tw Cen MT" panose="020B0602020104020603" pitchFamily="34" charset="0"/>
                      </a:endParaRPr>
                    </a:p>
                  </a:txBody>
                  <a:tcPr/>
                </a:tc>
                <a:tc>
                  <a:txBody>
                    <a:bodyPr/>
                    <a:lstStyle/>
                    <a:p>
                      <a:pPr algn="ctr"/>
                      <a:r>
                        <a:rPr lang="en-US" dirty="0">
                          <a:solidFill>
                            <a:schemeClr val="bg1"/>
                          </a:solidFill>
                          <a:latin typeface="Tw Cen MT" panose="020B0602020104020603" pitchFamily="34" charset="0"/>
                        </a:rPr>
                        <a:t>$3,990-$139,990</a:t>
                      </a:r>
                    </a:p>
                  </a:txBody>
                  <a:tcPr/>
                </a:tc>
                <a:extLst>
                  <a:ext uri="{0D108BD9-81ED-4DB2-BD59-A6C34878D82A}">
                    <a16:rowId xmlns:a16="http://schemas.microsoft.com/office/drawing/2014/main" xmlns="" val="3194364265"/>
                  </a:ext>
                </a:extLst>
              </a:tr>
              <a:tr h="370840">
                <a:tc>
                  <a:txBody>
                    <a:bodyPr/>
                    <a:lstStyle/>
                    <a:p>
                      <a:pPr algn="ctr"/>
                      <a:r>
                        <a:rPr lang="en-US" dirty="0">
                          <a:solidFill>
                            <a:schemeClr val="bg1"/>
                          </a:solidFill>
                          <a:latin typeface="Tw Cen MT" panose="020B0602020104020603" pitchFamily="34" charset="0"/>
                        </a:rPr>
                        <a:t>Home Cinema</a:t>
                      </a:r>
                    </a:p>
                  </a:txBody>
                  <a:tcPr/>
                </a:tc>
                <a:tc>
                  <a:txBody>
                    <a:bodyPr/>
                    <a:lstStyle/>
                    <a:p>
                      <a:pPr algn="ctr"/>
                      <a:r>
                        <a:rPr lang="en-US" dirty="0">
                          <a:solidFill>
                            <a:schemeClr val="bg1"/>
                          </a:solidFill>
                          <a:latin typeface="Tw Cen MT" panose="020B0602020104020603" pitchFamily="34" charset="0"/>
                        </a:rPr>
                        <a:t>$4,280-$8,480</a:t>
                      </a:r>
                    </a:p>
                  </a:txBody>
                  <a:tcPr/>
                </a:tc>
                <a:extLst>
                  <a:ext uri="{0D108BD9-81ED-4DB2-BD59-A6C34878D82A}">
                    <a16:rowId xmlns:a16="http://schemas.microsoft.com/office/drawing/2014/main" xmlns="" val="591497036"/>
                  </a:ext>
                </a:extLst>
              </a:tr>
              <a:tr h="370840">
                <a:tc>
                  <a:txBody>
                    <a:bodyPr/>
                    <a:lstStyle/>
                    <a:p>
                      <a:pPr algn="ctr"/>
                      <a:r>
                        <a:rPr lang="en-US" dirty="0">
                          <a:solidFill>
                            <a:schemeClr val="bg1"/>
                          </a:solidFill>
                          <a:latin typeface="Tw Cen MT" panose="020B0602020104020603" pitchFamily="34" charset="0"/>
                        </a:rPr>
                        <a:t>Audio</a:t>
                      </a:r>
                    </a:p>
                  </a:txBody>
                  <a:tcPr/>
                </a:tc>
                <a:tc>
                  <a:txBody>
                    <a:bodyPr/>
                    <a:lstStyle/>
                    <a:p>
                      <a:pPr algn="ctr"/>
                      <a:r>
                        <a:rPr lang="en-US" dirty="0">
                          <a:solidFill>
                            <a:schemeClr val="bg1"/>
                          </a:solidFill>
                          <a:latin typeface="Tw Cen MT" panose="020B0602020104020603" pitchFamily="34" charset="0"/>
                        </a:rPr>
                        <a:t>$168-$15,980</a:t>
                      </a:r>
                    </a:p>
                  </a:txBody>
                  <a:tcPr/>
                </a:tc>
                <a:extLst>
                  <a:ext uri="{0D108BD9-81ED-4DB2-BD59-A6C34878D82A}">
                    <a16:rowId xmlns:a16="http://schemas.microsoft.com/office/drawing/2014/main" xmlns="" val="2102426250"/>
                  </a:ext>
                </a:extLst>
              </a:tr>
              <a:tr h="370840">
                <a:tc>
                  <a:txBody>
                    <a:bodyPr/>
                    <a:lstStyle/>
                    <a:p>
                      <a:pPr algn="ctr"/>
                      <a:r>
                        <a:rPr lang="en-US" dirty="0">
                          <a:solidFill>
                            <a:schemeClr val="bg1"/>
                          </a:solidFill>
                          <a:latin typeface="Tw Cen MT" panose="020B0602020104020603" pitchFamily="34" charset="0"/>
                        </a:rPr>
                        <a:t>Cameras</a:t>
                      </a:r>
                    </a:p>
                  </a:txBody>
                  <a:tcPr/>
                </a:tc>
                <a:tc>
                  <a:txBody>
                    <a:bodyPr/>
                    <a:lstStyle/>
                    <a:p>
                      <a:pPr algn="ctr"/>
                      <a:r>
                        <a:rPr lang="en-US" dirty="0">
                          <a:solidFill>
                            <a:schemeClr val="bg1"/>
                          </a:solidFill>
                          <a:latin typeface="Tw Cen MT" panose="020B0602020104020603" pitchFamily="34" charset="0"/>
                        </a:rPr>
                        <a:t>$3.990-$29,990</a:t>
                      </a:r>
                    </a:p>
                  </a:txBody>
                  <a:tcPr/>
                </a:tc>
                <a:extLst>
                  <a:ext uri="{0D108BD9-81ED-4DB2-BD59-A6C34878D82A}">
                    <a16:rowId xmlns:a16="http://schemas.microsoft.com/office/drawing/2014/main" xmlns="" val="616794414"/>
                  </a:ext>
                </a:extLst>
              </a:tr>
              <a:tr h="370840">
                <a:tc>
                  <a:txBody>
                    <a:bodyPr/>
                    <a:lstStyle/>
                    <a:p>
                      <a:pPr algn="ctr"/>
                      <a:r>
                        <a:rPr lang="en-US" dirty="0">
                          <a:solidFill>
                            <a:schemeClr val="bg1"/>
                          </a:solidFill>
                          <a:latin typeface="Tw Cen MT" panose="020B0602020104020603" pitchFamily="34" charset="0"/>
                        </a:rPr>
                        <a:t>Smart Products</a:t>
                      </a:r>
                    </a:p>
                  </a:txBody>
                  <a:tcPr/>
                </a:tc>
                <a:tc>
                  <a:txBody>
                    <a:bodyPr/>
                    <a:lstStyle/>
                    <a:p>
                      <a:pPr algn="ctr"/>
                      <a:r>
                        <a:rPr lang="en-US" dirty="0">
                          <a:solidFill>
                            <a:schemeClr val="bg1"/>
                          </a:solidFill>
                          <a:latin typeface="Tw Cen MT" panose="020B0602020104020603" pitchFamily="34" charset="0"/>
                        </a:rPr>
                        <a:t>$590-$11,980</a:t>
                      </a:r>
                    </a:p>
                  </a:txBody>
                  <a:tcPr/>
                </a:tc>
                <a:extLst>
                  <a:ext uri="{0D108BD9-81ED-4DB2-BD59-A6C34878D82A}">
                    <a16:rowId xmlns:a16="http://schemas.microsoft.com/office/drawing/2014/main" xmlns="" val="3689950223"/>
                  </a:ext>
                </a:extLst>
              </a:tr>
              <a:tr h="370840">
                <a:tc>
                  <a:txBody>
                    <a:bodyPr/>
                    <a:lstStyle/>
                    <a:p>
                      <a:pPr algn="ctr"/>
                      <a:r>
                        <a:rPr lang="en-US" dirty="0">
                          <a:solidFill>
                            <a:schemeClr val="bg1"/>
                          </a:solidFill>
                          <a:latin typeface="Tw Cen MT" panose="020B0602020104020603" pitchFamily="34" charset="0"/>
                        </a:rPr>
                        <a:t>PlayStation</a:t>
                      </a:r>
                    </a:p>
                  </a:txBody>
                  <a:tcPr/>
                </a:tc>
                <a:tc>
                  <a:txBody>
                    <a:bodyPr/>
                    <a:lstStyle/>
                    <a:p>
                      <a:pPr algn="ctr"/>
                      <a:r>
                        <a:rPr lang="en-US" dirty="0">
                          <a:solidFill>
                            <a:schemeClr val="bg1"/>
                          </a:solidFill>
                          <a:latin typeface="Tw Cen MT" panose="020B0602020104020603" pitchFamily="34" charset="0"/>
                        </a:rPr>
                        <a:t>$68-$3,580</a:t>
                      </a:r>
                    </a:p>
                  </a:txBody>
                  <a:tcPr/>
                </a:tc>
                <a:extLst>
                  <a:ext uri="{0D108BD9-81ED-4DB2-BD59-A6C34878D82A}">
                    <a16:rowId xmlns:a16="http://schemas.microsoft.com/office/drawing/2014/main" xmlns="" val="1769426115"/>
                  </a:ext>
                </a:extLst>
              </a:tr>
              <a:tr h="370840">
                <a:tc>
                  <a:txBody>
                    <a:bodyPr/>
                    <a:lstStyle/>
                    <a:p>
                      <a:pPr algn="ctr"/>
                      <a:r>
                        <a:rPr lang="en-US" dirty="0">
                          <a:solidFill>
                            <a:schemeClr val="bg1"/>
                          </a:solidFill>
                          <a:latin typeface="Tw Cen MT" panose="020B0602020104020603" pitchFamily="34" charset="0"/>
                        </a:rPr>
                        <a:t>Video Cameras</a:t>
                      </a:r>
                    </a:p>
                  </a:txBody>
                  <a:tcPr/>
                </a:tc>
                <a:tc>
                  <a:txBody>
                    <a:bodyPr/>
                    <a:lstStyle/>
                    <a:p>
                      <a:pPr algn="ctr"/>
                      <a:r>
                        <a:rPr lang="en-US" dirty="0">
                          <a:solidFill>
                            <a:schemeClr val="bg1"/>
                          </a:solidFill>
                          <a:latin typeface="Tw Cen MT" panose="020B0602020104020603" pitchFamily="34" charset="0"/>
                        </a:rPr>
                        <a:t>$1,980-$36,980</a:t>
                      </a:r>
                    </a:p>
                  </a:txBody>
                  <a:tcPr/>
                </a:tc>
                <a:extLst>
                  <a:ext uri="{0D108BD9-81ED-4DB2-BD59-A6C34878D82A}">
                    <a16:rowId xmlns:a16="http://schemas.microsoft.com/office/drawing/2014/main" xmlns="" val="3922190992"/>
                  </a:ext>
                </a:extLst>
              </a:tr>
              <a:tr h="370840">
                <a:tc>
                  <a:txBody>
                    <a:bodyPr/>
                    <a:lstStyle/>
                    <a:p>
                      <a:pPr algn="ctr"/>
                      <a:r>
                        <a:rPr lang="en-US" dirty="0">
                          <a:solidFill>
                            <a:schemeClr val="bg1"/>
                          </a:solidFill>
                          <a:latin typeface="Tw Cen MT" panose="020B0602020104020603" pitchFamily="34" charset="0"/>
                        </a:rPr>
                        <a:t>Fashion Entertainments</a:t>
                      </a:r>
                    </a:p>
                  </a:txBody>
                  <a:tcPr/>
                </a:tc>
                <a:tc>
                  <a:txBody>
                    <a:bodyPr/>
                    <a:lstStyle/>
                    <a:p>
                      <a:pPr algn="ctr"/>
                      <a:r>
                        <a:rPr lang="en-US" dirty="0">
                          <a:solidFill>
                            <a:schemeClr val="bg1"/>
                          </a:solidFill>
                          <a:latin typeface="Tw Cen MT" panose="020B0602020104020603" pitchFamily="34" charset="0"/>
                        </a:rPr>
                        <a:t>$3,490</a:t>
                      </a:r>
                    </a:p>
                  </a:txBody>
                  <a:tcPr/>
                </a:tc>
                <a:extLst>
                  <a:ext uri="{0D108BD9-81ED-4DB2-BD59-A6C34878D82A}">
                    <a16:rowId xmlns:a16="http://schemas.microsoft.com/office/drawing/2014/main" xmlns="" val="3200113624"/>
                  </a:ext>
                </a:extLst>
              </a:tr>
              <a:tr h="370840">
                <a:tc>
                  <a:txBody>
                    <a:bodyPr/>
                    <a:lstStyle/>
                    <a:p>
                      <a:pPr algn="ctr"/>
                      <a:r>
                        <a:rPr lang="en-US" dirty="0">
                          <a:solidFill>
                            <a:schemeClr val="bg1"/>
                          </a:solidFill>
                          <a:latin typeface="Tw Cen MT" panose="020B0602020104020603" pitchFamily="34" charset="0"/>
                        </a:rPr>
                        <a:t>Other</a:t>
                      </a:r>
                    </a:p>
                  </a:txBody>
                  <a:tcPr/>
                </a:tc>
                <a:tc>
                  <a:txBody>
                    <a:bodyPr/>
                    <a:lstStyle/>
                    <a:p>
                      <a:pPr algn="ctr"/>
                      <a:r>
                        <a:rPr lang="en-US" dirty="0">
                          <a:solidFill>
                            <a:schemeClr val="bg1"/>
                          </a:solidFill>
                          <a:latin typeface="Tw Cen MT" panose="020B0602020104020603" pitchFamily="34" charset="0"/>
                        </a:rPr>
                        <a:t>$56-$985</a:t>
                      </a:r>
                    </a:p>
                  </a:txBody>
                  <a:tcPr/>
                </a:tc>
                <a:extLst>
                  <a:ext uri="{0D108BD9-81ED-4DB2-BD59-A6C34878D82A}">
                    <a16:rowId xmlns:a16="http://schemas.microsoft.com/office/drawing/2014/main" xmlns="" val="2227957643"/>
                  </a:ext>
                </a:extLst>
              </a:tr>
            </a:tbl>
          </a:graphicData>
        </a:graphic>
      </p:graphicFrame>
      <p:pic>
        <p:nvPicPr>
          <p:cNvPr id="7" name="Picture 6" descr="A picture containing table&#10;&#10;Description automatically generated">
            <a:extLst>
              <a:ext uri="{FF2B5EF4-FFF2-40B4-BE49-F238E27FC236}">
                <a16:creationId xmlns:a16="http://schemas.microsoft.com/office/drawing/2014/main" xmlns="" id="{AF346006-EC0F-4F01-B66E-F2B0A6F630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55747" y="3429000"/>
            <a:ext cx="3048006" cy="3176022"/>
          </a:xfrm>
          <a:prstGeom prst="rect">
            <a:avLst/>
          </a:prstGeom>
        </p:spPr>
      </p:pic>
      <p:sp>
        <p:nvSpPr>
          <p:cNvPr id="8" name="Slide Number Placeholder 3">
            <a:extLst>
              <a:ext uri="{FF2B5EF4-FFF2-40B4-BE49-F238E27FC236}">
                <a16:creationId xmlns:a16="http://schemas.microsoft.com/office/drawing/2014/main" xmlns="" id="{27195F2F-D384-4EF9-A592-74BCC3A8B8AB}"/>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43</a:t>
            </a:r>
          </a:p>
        </p:txBody>
      </p:sp>
    </p:spTree>
    <p:extLst>
      <p:ext uri="{BB962C8B-B14F-4D97-AF65-F5344CB8AC3E}">
        <p14:creationId xmlns:p14="http://schemas.microsoft.com/office/powerpoint/2010/main" val="597009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5" name="Picture 4">
            <a:extLst>
              <a:ext uri="{FF2B5EF4-FFF2-40B4-BE49-F238E27FC236}">
                <a16:creationId xmlns:a16="http://schemas.microsoft.com/office/drawing/2014/main" xmlns="" id="{52013502-0B86-490D-AE68-C8E5FBC2BC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25" y="106834"/>
            <a:ext cx="2475191" cy="859611"/>
          </a:xfrm>
          <a:prstGeom prst="rect">
            <a:avLst/>
          </a:prstGeom>
        </p:spPr>
      </p:pic>
      <p:sp>
        <p:nvSpPr>
          <p:cNvPr id="10" name="Rectangle 9">
            <a:extLst>
              <a:ext uri="{FF2B5EF4-FFF2-40B4-BE49-F238E27FC236}">
                <a16:creationId xmlns:a16="http://schemas.microsoft.com/office/drawing/2014/main" xmlns="" id="{50279502-5913-4F25-850E-0582122E0709}"/>
              </a:ext>
            </a:extLst>
          </p:cNvPr>
          <p:cNvSpPr/>
          <p:nvPr/>
        </p:nvSpPr>
        <p:spPr>
          <a:xfrm>
            <a:off x="226990" y="709751"/>
            <a:ext cx="11738021" cy="2308324"/>
          </a:xfrm>
          <a:prstGeom prst="rect">
            <a:avLst/>
          </a:prstGeom>
        </p:spPr>
        <p:txBody>
          <a:bodyPr wrap="square">
            <a:spAutoFit/>
          </a:bodyPr>
          <a:lstStyle/>
          <a:p>
            <a:pPr lvl="0">
              <a:defRPr/>
            </a:pPr>
            <a:r>
              <a:rPr lang="en-US" dirty="0">
                <a:solidFill>
                  <a:prstClr val="white"/>
                </a:solidFill>
                <a:latin typeface="Tw Cen MT" panose="020B0602020104020603" pitchFamily="34" charset="0"/>
              </a:rPr>
              <a:t>Sony promotes its products in a variety of ways and forms. This element of the marketing mix identifies the promotional mix or the methods that the firm uses to communicate with its target customers. The following promotion methods are used in Sony’s business</a:t>
            </a:r>
            <a:r>
              <a:rPr kumimoji="0" lang="en-US" altLang="zh-TW" sz="1800" b="0" i="0" u="none" strike="noStrike" kern="1200" cap="none" spc="0" normalizeH="0" baseline="0" noProof="0" dirty="0">
                <a:ln>
                  <a:noFill/>
                </a:ln>
                <a:solidFill>
                  <a:prstClr val="white"/>
                </a:solidFill>
                <a:effectLst/>
                <a:uLnTx/>
                <a:uFillTx/>
                <a:latin typeface="Tw Cen MT" panose="020B0602020104020603" pitchFamily="34" charset="0"/>
                <a:ea typeface="新細明體" panose="02020500000000000000" pitchFamily="18" charset="-120"/>
                <a:cs typeface="+mn-cs"/>
              </a:rPr>
              <a:t>︰</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Advertising (most significant)</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Public relations</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Direct marketing</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Sales promotion</a:t>
            </a:r>
          </a:p>
          <a:p>
            <a:pPr marL="285750" lvl="0" indent="-285750">
              <a:buFont typeface="Wingdings" panose="05000000000000000000" pitchFamily="2" charset="2"/>
              <a:buChar char="§"/>
              <a:defRPr/>
            </a:pPr>
            <a:r>
              <a:rPr lang="en-US" dirty="0">
                <a:solidFill>
                  <a:prstClr val="white"/>
                </a:solidFill>
                <a:latin typeface="Tw Cen MT" panose="020B0602020104020603" pitchFamily="34" charset="0"/>
              </a:rPr>
              <a:t>Personal selling</a:t>
            </a: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p:txBody>
      </p:sp>
      <p:pic>
        <p:nvPicPr>
          <p:cNvPr id="3" name="Picture 2" descr="A black and white photo of a city&#10;&#10;Description automatically generated">
            <a:extLst>
              <a:ext uri="{FF2B5EF4-FFF2-40B4-BE49-F238E27FC236}">
                <a16:creationId xmlns:a16="http://schemas.microsoft.com/office/drawing/2014/main" xmlns="" id="{A6438E74-1FA3-4466-B4D1-AA035BA572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57128" y="1594726"/>
            <a:ext cx="3217800" cy="4553523"/>
          </a:xfrm>
          <a:prstGeom prst="rect">
            <a:avLst/>
          </a:prstGeom>
        </p:spPr>
      </p:pic>
      <p:pic>
        <p:nvPicPr>
          <p:cNvPr id="7" name="Picture 6" descr="A picture containing water sport, person, swimming&#10;&#10;Description automatically generated">
            <a:extLst>
              <a:ext uri="{FF2B5EF4-FFF2-40B4-BE49-F238E27FC236}">
                <a16:creationId xmlns:a16="http://schemas.microsoft.com/office/drawing/2014/main" xmlns="" id="{30FF9910-B179-4319-BB1D-85ABDFE835E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7933" y="3982269"/>
            <a:ext cx="4407417" cy="2200660"/>
          </a:xfrm>
          <a:prstGeom prst="rect">
            <a:avLst/>
          </a:prstGeom>
        </p:spPr>
      </p:pic>
      <p:pic>
        <p:nvPicPr>
          <p:cNvPr id="14" name="Picture 13" descr="A close up of a logo&#10;&#10;Description automatically generated">
            <a:extLst>
              <a:ext uri="{FF2B5EF4-FFF2-40B4-BE49-F238E27FC236}">
                <a16:creationId xmlns:a16="http://schemas.microsoft.com/office/drawing/2014/main" xmlns="" id="{A57CCD37-705D-487B-BED5-2E8C2BC3CA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12339" y="1636944"/>
            <a:ext cx="3217800" cy="4545985"/>
          </a:xfrm>
          <a:prstGeom prst="rect">
            <a:avLst/>
          </a:prstGeom>
        </p:spPr>
      </p:pic>
      <p:sp>
        <p:nvSpPr>
          <p:cNvPr id="8" name="Slide Number Placeholder 3">
            <a:extLst>
              <a:ext uri="{FF2B5EF4-FFF2-40B4-BE49-F238E27FC236}">
                <a16:creationId xmlns:a16="http://schemas.microsoft.com/office/drawing/2014/main" xmlns="" id="{09953AED-F8AE-4894-9711-A144C55BDC09}"/>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44</a:t>
            </a:r>
          </a:p>
        </p:txBody>
      </p:sp>
    </p:spTree>
    <p:extLst>
      <p:ext uri="{BB962C8B-B14F-4D97-AF65-F5344CB8AC3E}">
        <p14:creationId xmlns:p14="http://schemas.microsoft.com/office/powerpoint/2010/main" val="3399275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C9014FE9-70C0-4445-8CB0-F889101A5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997" y="367068"/>
            <a:ext cx="10160000" cy="5905500"/>
          </a:xfrm>
          <a:prstGeom prst="rect">
            <a:avLst/>
          </a:prstGeom>
        </p:spPr>
      </p:pic>
      <p:pic>
        <p:nvPicPr>
          <p:cNvPr id="4" name="Picture 3" descr="A picture containing transport, aircraft, balloon&#10;&#10;Description automatically generated">
            <a:extLst>
              <a:ext uri="{FF2B5EF4-FFF2-40B4-BE49-F238E27FC236}">
                <a16:creationId xmlns:a16="http://schemas.microsoft.com/office/drawing/2014/main" xmlns="" id="{28EFB1AC-F8AE-46E5-9979-FF1BE041F1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5730" y="2167223"/>
            <a:ext cx="1800527" cy="1197158"/>
          </a:xfrm>
          <a:prstGeom prst="rect">
            <a:avLst/>
          </a:prstGeom>
        </p:spPr>
      </p:pic>
      <p:pic>
        <p:nvPicPr>
          <p:cNvPr id="7" name="Picture 6">
            <a:extLst>
              <a:ext uri="{FF2B5EF4-FFF2-40B4-BE49-F238E27FC236}">
                <a16:creationId xmlns:a16="http://schemas.microsoft.com/office/drawing/2014/main" xmlns="" id="{E06E4A78-3689-4730-85DA-285239872B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5629" y="4167595"/>
            <a:ext cx="4340728" cy="1182727"/>
          </a:xfrm>
          <a:prstGeom prst="rect">
            <a:avLst/>
          </a:prstGeom>
        </p:spPr>
      </p:pic>
    </p:spTree>
    <p:extLst>
      <p:ext uri="{BB962C8B-B14F-4D97-AF65-F5344CB8AC3E}">
        <p14:creationId xmlns:p14="http://schemas.microsoft.com/office/powerpoint/2010/main" val="946059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xmlns="" id="{8221FF45-32C8-44B2-B588-F963F24ECB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2508" y="386278"/>
            <a:ext cx="6126983" cy="6085444"/>
          </a:xfrm>
          <a:prstGeom prst="rect">
            <a:avLst/>
          </a:prstGeom>
        </p:spPr>
      </p:pic>
      <p:sp>
        <p:nvSpPr>
          <p:cNvPr id="4" name="Slide Number Placeholder 3">
            <a:extLst>
              <a:ext uri="{FF2B5EF4-FFF2-40B4-BE49-F238E27FC236}">
                <a16:creationId xmlns:a16="http://schemas.microsoft.com/office/drawing/2014/main" xmlns="" id="{38F1FEE4-5349-485A-80D6-2300B3E4F7CA}"/>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46</a:t>
            </a:r>
          </a:p>
        </p:txBody>
      </p:sp>
    </p:spTree>
    <p:extLst>
      <p:ext uri="{BB962C8B-B14F-4D97-AF65-F5344CB8AC3E}">
        <p14:creationId xmlns:p14="http://schemas.microsoft.com/office/powerpoint/2010/main" val="3940038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graphicFrame>
        <p:nvGraphicFramePr>
          <p:cNvPr id="11" name="Table 10">
            <a:extLst>
              <a:ext uri="{FF2B5EF4-FFF2-40B4-BE49-F238E27FC236}">
                <a16:creationId xmlns:a16="http://schemas.microsoft.com/office/drawing/2014/main" xmlns="" id="{0BB7D798-9344-4505-8D7C-0EBA601F60D0}"/>
              </a:ext>
            </a:extLst>
          </p:cNvPr>
          <p:cNvGraphicFramePr>
            <a:graphicFrameLocks noGrp="1"/>
          </p:cNvGraphicFramePr>
          <p:nvPr>
            <p:extLst>
              <p:ext uri="{D42A27DB-BD31-4B8C-83A1-F6EECF244321}">
                <p14:modId xmlns:p14="http://schemas.microsoft.com/office/powerpoint/2010/main" val="411056019"/>
              </p:ext>
            </p:extLst>
          </p:nvPr>
        </p:nvGraphicFramePr>
        <p:xfrm>
          <a:off x="304339" y="365072"/>
          <a:ext cx="5775332" cy="4031361"/>
        </p:xfrm>
        <a:graphic>
          <a:graphicData uri="http://schemas.openxmlformats.org/drawingml/2006/table">
            <a:tbl>
              <a:tblPr firstRow="1" bandRow="1">
                <a:tableStyleId>{10A1B5D5-9B99-4C35-A422-299274C87663}</a:tableStyleId>
              </a:tblPr>
              <a:tblGrid>
                <a:gridCol w="5775332">
                  <a:extLst>
                    <a:ext uri="{9D8B030D-6E8A-4147-A177-3AD203B41FA5}">
                      <a16:colId xmlns:a16="http://schemas.microsoft.com/office/drawing/2014/main" xmlns="" val="1298716121"/>
                    </a:ext>
                  </a:extLst>
                </a:gridCol>
              </a:tblGrid>
              <a:tr h="368427">
                <a:tc>
                  <a:txBody>
                    <a:bodyPr/>
                    <a:lstStyle/>
                    <a:p>
                      <a:endParaRPr lang="en-US" spc="300" dirty="0">
                        <a:latin typeface="Bahnschrift SemiBold SemiConden" panose="020B0502040204020203" pitchFamily="34" charset="0"/>
                      </a:endParaRPr>
                    </a:p>
                  </a:txBody>
                  <a:tcPr>
                    <a:solidFill>
                      <a:srgbClr val="ADCE25"/>
                    </a:solidFill>
                  </a:tcPr>
                </a:tc>
                <a:extLst>
                  <a:ext uri="{0D108BD9-81ED-4DB2-BD59-A6C34878D82A}">
                    <a16:rowId xmlns:a16="http://schemas.microsoft.com/office/drawing/2014/main" xmlns="" val="1589952174"/>
                  </a:ext>
                </a:extLst>
              </a:tr>
              <a:tr h="352809">
                <a:tc>
                  <a:txBody>
                    <a:bodyPr/>
                    <a:lstStyle/>
                    <a:p>
                      <a:pPr marL="285750" indent="-285750">
                        <a:buFont typeface="Wingdings" panose="05000000000000000000" pitchFamily="2" charset="2"/>
                        <a:buChar char="§"/>
                      </a:pPr>
                      <a:r>
                        <a:rPr lang="en-US" dirty="0">
                          <a:latin typeface="Tw Cen MT" panose="020B0602020104020603" pitchFamily="34" charset="0"/>
                        </a:rPr>
                        <a:t>Strong brand</a:t>
                      </a:r>
                    </a:p>
                  </a:txBody>
                  <a:tcPr/>
                </a:tc>
                <a:extLst>
                  <a:ext uri="{0D108BD9-81ED-4DB2-BD59-A6C34878D82A}">
                    <a16:rowId xmlns:a16="http://schemas.microsoft.com/office/drawing/2014/main" xmlns="" val="2938890255"/>
                  </a:ext>
                </a:extLst>
              </a:tr>
              <a:tr h="368427">
                <a:tc>
                  <a:txBody>
                    <a:bodyPr/>
                    <a:lstStyle/>
                    <a:p>
                      <a:pPr marL="285750" indent="-285750">
                        <a:buFont typeface="Wingdings" panose="05000000000000000000" pitchFamily="2" charset="2"/>
                        <a:buChar char="§"/>
                      </a:pPr>
                      <a:r>
                        <a:rPr lang="en-US" dirty="0">
                          <a:latin typeface="Tw Cen MT" panose="020B0602020104020603" pitchFamily="34" charset="0"/>
                        </a:rPr>
                        <a:t>Diversified business</a:t>
                      </a:r>
                    </a:p>
                  </a:txBody>
                  <a:tcPr/>
                </a:tc>
                <a:extLst>
                  <a:ext uri="{0D108BD9-81ED-4DB2-BD59-A6C34878D82A}">
                    <a16:rowId xmlns:a16="http://schemas.microsoft.com/office/drawing/2014/main" xmlns="" val="1458982022"/>
                  </a:ext>
                </a:extLst>
              </a:tr>
              <a:tr h="368427">
                <a:tc>
                  <a:txBody>
                    <a:bodyPr/>
                    <a:lstStyle/>
                    <a:p>
                      <a:pPr marL="285750" indent="-285750">
                        <a:buFont typeface="Wingdings" panose="05000000000000000000" pitchFamily="2" charset="2"/>
                        <a:buChar char="§"/>
                      </a:pPr>
                      <a:r>
                        <a:rPr lang="en-US" dirty="0">
                          <a:latin typeface="Tw Cen MT" panose="020B0602020104020603" pitchFamily="34" charset="0"/>
                        </a:rPr>
                        <a:t>More than 120,000 employees across the world</a:t>
                      </a:r>
                    </a:p>
                  </a:txBody>
                  <a:tcPr/>
                </a:tc>
                <a:extLst>
                  <a:ext uri="{0D108BD9-81ED-4DB2-BD59-A6C34878D82A}">
                    <a16:rowId xmlns:a16="http://schemas.microsoft.com/office/drawing/2014/main" xmlns="" val="241706115"/>
                  </a:ext>
                </a:extLst>
              </a:tr>
              <a:tr h="368427">
                <a:tc>
                  <a:txBody>
                    <a:bodyPr/>
                    <a:lstStyle/>
                    <a:p>
                      <a:pPr marL="285750" indent="-285750">
                        <a:buFont typeface="Wingdings" panose="05000000000000000000" pitchFamily="2" charset="2"/>
                        <a:buChar char="§"/>
                      </a:pPr>
                      <a:r>
                        <a:rPr lang="en-US" dirty="0">
                          <a:latin typeface="Tw Cen MT" panose="020B0602020104020603" pitchFamily="34" charset="0"/>
                        </a:rPr>
                        <a:t>A legacy of more than 70 years and the brand is still going strong</a:t>
                      </a:r>
                    </a:p>
                  </a:txBody>
                  <a:tcPr/>
                </a:tc>
                <a:extLst>
                  <a:ext uri="{0D108BD9-81ED-4DB2-BD59-A6C34878D82A}">
                    <a16:rowId xmlns:a16="http://schemas.microsoft.com/office/drawing/2014/main" xmlns="" val="3114601176"/>
                  </a:ext>
                </a:extLst>
              </a:tr>
              <a:tr h="368427">
                <a:tc>
                  <a:txBody>
                    <a:bodyPr/>
                    <a:lstStyle/>
                    <a:p>
                      <a:pPr marL="285750" indent="-285750">
                        <a:buFont typeface="Wingdings" panose="05000000000000000000" pitchFamily="2" charset="2"/>
                        <a:buChar char="§"/>
                      </a:pPr>
                      <a:r>
                        <a:rPr lang="en-US" dirty="0">
                          <a:latin typeface="Tw Cen MT" panose="020B0602020104020603" pitchFamily="34" charset="0"/>
                        </a:rPr>
                        <a:t>Excellent brand image and is known across multiple geographies</a:t>
                      </a:r>
                    </a:p>
                  </a:txBody>
                  <a:tcPr/>
                </a:tc>
                <a:extLst>
                  <a:ext uri="{0D108BD9-81ED-4DB2-BD59-A6C34878D82A}">
                    <a16:rowId xmlns:a16="http://schemas.microsoft.com/office/drawing/2014/main" xmlns="" val="2886786149"/>
                  </a:ext>
                </a:extLst>
              </a:tr>
              <a:tr h="368427">
                <a:tc>
                  <a:txBody>
                    <a:bodyPr/>
                    <a:lstStyle/>
                    <a:p>
                      <a:pPr marL="285750" indent="-285750">
                        <a:buFont typeface="Wingdings" panose="05000000000000000000" pitchFamily="2" charset="2"/>
                        <a:buChar char="§"/>
                      </a:pPr>
                      <a:r>
                        <a:rPr lang="en-US" dirty="0">
                          <a:latin typeface="Tw Cen MT" panose="020B0602020104020603" pitchFamily="34" charset="0"/>
                        </a:rPr>
                        <a:t>Ventured in PlayStation Gaming which is competing directly with Microsoft Xbox gaming</a:t>
                      </a:r>
                    </a:p>
                  </a:txBody>
                  <a:tcPr/>
                </a:tc>
                <a:extLst>
                  <a:ext uri="{0D108BD9-81ED-4DB2-BD59-A6C34878D82A}">
                    <a16:rowId xmlns:a16="http://schemas.microsoft.com/office/drawing/2014/main" xmlns="" val="3233930779"/>
                  </a:ext>
                </a:extLst>
              </a:tr>
              <a:tr h="368427">
                <a:tc>
                  <a:txBody>
                    <a:bodyPr/>
                    <a:lstStyle/>
                    <a:p>
                      <a:pPr marL="285750" indent="-285750">
                        <a:buFont typeface="Wingdings" panose="05000000000000000000" pitchFamily="2" charset="2"/>
                        <a:buChar char="§"/>
                      </a:pPr>
                      <a:r>
                        <a:rPr lang="en-US" dirty="0">
                          <a:latin typeface="Tw Cen MT" panose="020B0602020104020603" pitchFamily="34" charset="0"/>
                        </a:rPr>
                        <a:t>Instrumental in inventing new technologies and starting new categories in the market</a:t>
                      </a:r>
                    </a:p>
                  </a:txBody>
                  <a:tcPr/>
                </a:tc>
                <a:extLst>
                  <a:ext uri="{0D108BD9-81ED-4DB2-BD59-A6C34878D82A}">
                    <a16:rowId xmlns:a16="http://schemas.microsoft.com/office/drawing/2014/main" xmlns="" val="3912035799"/>
                  </a:ext>
                </a:extLst>
              </a:tr>
            </a:tbl>
          </a:graphicData>
        </a:graphic>
      </p:graphicFrame>
      <p:graphicFrame>
        <p:nvGraphicFramePr>
          <p:cNvPr id="13" name="Table 12">
            <a:extLst>
              <a:ext uri="{FF2B5EF4-FFF2-40B4-BE49-F238E27FC236}">
                <a16:creationId xmlns:a16="http://schemas.microsoft.com/office/drawing/2014/main" xmlns="" id="{07299CB7-5B2F-4626-B298-C04B2BE3CA08}"/>
              </a:ext>
            </a:extLst>
          </p:cNvPr>
          <p:cNvGraphicFramePr>
            <a:graphicFrameLocks noGrp="1"/>
          </p:cNvGraphicFramePr>
          <p:nvPr>
            <p:extLst>
              <p:ext uri="{D42A27DB-BD31-4B8C-83A1-F6EECF244321}">
                <p14:modId xmlns:p14="http://schemas.microsoft.com/office/powerpoint/2010/main" val="3301637353"/>
              </p:ext>
            </p:extLst>
          </p:nvPr>
        </p:nvGraphicFramePr>
        <p:xfrm>
          <a:off x="6079671" y="365072"/>
          <a:ext cx="5775332" cy="4038600"/>
        </p:xfrm>
        <a:graphic>
          <a:graphicData uri="http://schemas.openxmlformats.org/drawingml/2006/table">
            <a:tbl>
              <a:tblPr firstRow="1" bandRow="1">
                <a:tableStyleId>{FABFCF23-3B69-468F-B69F-88F6DE6A72F2}</a:tableStyleId>
              </a:tblPr>
              <a:tblGrid>
                <a:gridCol w="5775332">
                  <a:extLst>
                    <a:ext uri="{9D8B030D-6E8A-4147-A177-3AD203B41FA5}">
                      <a16:colId xmlns:a16="http://schemas.microsoft.com/office/drawing/2014/main" xmlns="" val="2071980297"/>
                    </a:ext>
                  </a:extLst>
                </a:gridCol>
              </a:tblGrid>
              <a:tr h="370840">
                <a:tc>
                  <a:txBody>
                    <a:bodyPr/>
                    <a:lstStyle/>
                    <a:p>
                      <a:endParaRPr lang="en-US" spc="300" dirty="0">
                        <a:latin typeface="Bahnschrift SemiBold SemiConden" panose="020B0502040204020203" pitchFamily="34" charset="0"/>
                      </a:endParaRPr>
                    </a:p>
                  </a:txBody>
                  <a:tcPr>
                    <a:solidFill>
                      <a:srgbClr val="01B2D4"/>
                    </a:solidFill>
                  </a:tcPr>
                </a:tc>
                <a:extLst>
                  <a:ext uri="{0D108BD9-81ED-4DB2-BD59-A6C34878D82A}">
                    <a16:rowId xmlns:a16="http://schemas.microsoft.com/office/drawing/2014/main" xmlns="" val="2826002876"/>
                  </a:ext>
                </a:extLst>
              </a:tr>
              <a:tr h="370840">
                <a:tc>
                  <a:txBody>
                    <a:bodyPr/>
                    <a:lstStyle/>
                    <a:p>
                      <a:pPr marL="285750" indent="-285750">
                        <a:buFont typeface="Wingdings" panose="05000000000000000000" pitchFamily="2" charset="2"/>
                        <a:buChar char="§"/>
                      </a:pPr>
                      <a:r>
                        <a:rPr lang="en-US" dirty="0">
                          <a:latin typeface="Tw Cen MT" panose="020B0602020104020603" pitchFamily="34" charset="0"/>
                        </a:rPr>
                        <a:t>Lack of dominant mobile devices</a:t>
                      </a:r>
                    </a:p>
                  </a:txBody>
                  <a:tcPr/>
                </a:tc>
                <a:extLst>
                  <a:ext uri="{0D108BD9-81ED-4DB2-BD59-A6C34878D82A}">
                    <a16:rowId xmlns:a16="http://schemas.microsoft.com/office/drawing/2014/main" xmlns="" val="489443678"/>
                  </a:ext>
                </a:extLst>
              </a:tr>
              <a:tr h="370840">
                <a:tc>
                  <a:txBody>
                    <a:bodyPr/>
                    <a:lstStyle/>
                    <a:p>
                      <a:pPr marL="285750" indent="-285750">
                        <a:buFont typeface="Wingdings" panose="05000000000000000000" pitchFamily="2" charset="2"/>
                        <a:buChar char="§"/>
                      </a:pPr>
                      <a:r>
                        <a:rPr lang="en-US" dirty="0">
                          <a:latin typeface="Tw Cen MT" panose="020B0602020104020603" pitchFamily="34" charset="0"/>
                        </a:rPr>
                        <a:t>Vulnerability of databases and networks</a:t>
                      </a:r>
                    </a:p>
                  </a:txBody>
                  <a:tcPr/>
                </a:tc>
                <a:extLst>
                  <a:ext uri="{0D108BD9-81ED-4DB2-BD59-A6C34878D82A}">
                    <a16:rowId xmlns:a16="http://schemas.microsoft.com/office/drawing/2014/main" xmlns="" val="2448143619"/>
                  </a:ext>
                </a:extLst>
              </a:tr>
              <a:tr h="295346">
                <a:tc>
                  <a:txBody>
                    <a:bodyPr/>
                    <a:lstStyle/>
                    <a:p>
                      <a:pPr marL="285750" indent="-285750">
                        <a:buFont typeface="Wingdings" panose="05000000000000000000" pitchFamily="2" charset="2"/>
                        <a:buChar char="§"/>
                      </a:pPr>
                      <a:r>
                        <a:rPr lang="en-US" dirty="0">
                          <a:latin typeface="Tw Cen MT" panose="020B0602020104020603" pitchFamily="34" charset="0"/>
                        </a:rPr>
                        <a:t>Imitability of some products</a:t>
                      </a:r>
                    </a:p>
                  </a:txBody>
                  <a:tcPr/>
                </a:tc>
                <a:extLst>
                  <a:ext uri="{0D108BD9-81ED-4DB2-BD59-A6C34878D82A}">
                    <a16:rowId xmlns:a16="http://schemas.microsoft.com/office/drawing/2014/main" xmlns="" val="68524541"/>
                  </a:ext>
                </a:extLst>
              </a:tr>
              <a:tr h="370840">
                <a:tc>
                  <a:txBody>
                    <a:bodyPr/>
                    <a:lstStyle/>
                    <a:p>
                      <a:pPr marL="285750" indent="-285750">
                        <a:buFont typeface="Wingdings" panose="05000000000000000000" pitchFamily="2" charset="2"/>
                        <a:buChar char="§"/>
                      </a:pPr>
                      <a:r>
                        <a:rPr lang="en-US" dirty="0">
                          <a:latin typeface="Tw Cen MT" panose="020B0602020104020603" pitchFamily="34" charset="0"/>
                        </a:rPr>
                        <a:t>Expensive in many of its markets</a:t>
                      </a:r>
                    </a:p>
                    <a:p>
                      <a:pPr marL="0" indent="0">
                        <a:buFont typeface="Wingdings" panose="05000000000000000000" pitchFamily="2" charset="2"/>
                        <a:buNone/>
                      </a:pPr>
                      <a:endParaRPr lang="en-US" dirty="0">
                        <a:latin typeface="Tw Cen MT" panose="020B0602020104020603" pitchFamily="34" charset="0"/>
                      </a:endParaRPr>
                    </a:p>
                  </a:txBody>
                  <a:tcPr/>
                </a:tc>
                <a:extLst>
                  <a:ext uri="{0D108BD9-81ED-4DB2-BD59-A6C34878D82A}">
                    <a16:rowId xmlns:a16="http://schemas.microsoft.com/office/drawing/2014/main" xmlns="" val="4260776396"/>
                  </a:ext>
                </a:extLst>
              </a:tr>
              <a:tr h="370840">
                <a:tc>
                  <a:txBody>
                    <a:bodyPr/>
                    <a:lstStyle/>
                    <a:p>
                      <a:endParaRPr lang="en-US" dirty="0"/>
                    </a:p>
                    <a:p>
                      <a:endParaRPr lang="en-US" dirty="0"/>
                    </a:p>
                  </a:txBody>
                  <a:tcPr/>
                </a:tc>
                <a:extLst>
                  <a:ext uri="{0D108BD9-81ED-4DB2-BD59-A6C34878D82A}">
                    <a16:rowId xmlns:a16="http://schemas.microsoft.com/office/drawing/2014/main" xmlns="" val="3700148910"/>
                  </a:ext>
                </a:extLst>
              </a:tr>
              <a:tr h="370840">
                <a:tc>
                  <a:txBody>
                    <a:bodyPr/>
                    <a:lstStyle/>
                    <a:p>
                      <a:endParaRPr lang="en-US" dirty="0"/>
                    </a:p>
                    <a:p>
                      <a:endParaRPr lang="en-US" dirty="0"/>
                    </a:p>
                  </a:txBody>
                  <a:tcPr/>
                </a:tc>
                <a:extLst>
                  <a:ext uri="{0D108BD9-81ED-4DB2-BD59-A6C34878D82A}">
                    <a16:rowId xmlns:a16="http://schemas.microsoft.com/office/drawing/2014/main" xmlns="" val="1854255473"/>
                  </a:ext>
                </a:extLst>
              </a:tr>
              <a:tr h="370840">
                <a:tc>
                  <a:txBody>
                    <a:bodyPr/>
                    <a:lstStyle/>
                    <a:p>
                      <a:endParaRPr lang="en-US" dirty="0"/>
                    </a:p>
                    <a:p>
                      <a:endParaRPr lang="en-US" dirty="0"/>
                    </a:p>
                  </a:txBody>
                  <a:tcPr/>
                </a:tc>
                <a:extLst>
                  <a:ext uri="{0D108BD9-81ED-4DB2-BD59-A6C34878D82A}">
                    <a16:rowId xmlns:a16="http://schemas.microsoft.com/office/drawing/2014/main" xmlns="" val="4091338775"/>
                  </a:ext>
                </a:extLst>
              </a:tr>
            </a:tbl>
          </a:graphicData>
        </a:graphic>
      </p:graphicFrame>
      <p:graphicFrame>
        <p:nvGraphicFramePr>
          <p:cNvPr id="15" name="Table 14">
            <a:extLst>
              <a:ext uri="{FF2B5EF4-FFF2-40B4-BE49-F238E27FC236}">
                <a16:creationId xmlns:a16="http://schemas.microsoft.com/office/drawing/2014/main" xmlns="" id="{8A958150-D766-4AEE-BD2A-BCBBA0F467A5}"/>
              </a:ext>
            </a:extLst>
          </p:cNvPr>
          <p:cNvGraphicFramePr>
            <a:graphicFrameLocks noGrp="1"/>
          </p:cNvGraphicFramePr>
          <p:nvPr>
            <p:extLst>
              <p:ext uri="{D42A27DB-BD31-4B8C-83A1-F6EECF244321}">
                <p14:modId xmlns:p14="http://schemas.microsoft.com/office/powerpoint/2010/main" val="1636889330"/>
              </p:ext>
            </p:extLst>
          </p:nvPr>
        </p:nvGraphicFramePr>
        <p:xfrm>
          <a:off x="304339" y="4403672"/>
          <a:ext cx="5775332" cy="1854200"/>
        </p:xfrm>
        <a:graphic>
          <a:graphicData uri="http://schemas.openxmlformats.org/drawingml/2006/table">
            <a:tbl>
              <a:tblPr firstRow="1" bandRow="1">
                <a:tableStyleId>{9DCAF9ED-07DC-4A11-8D7F-57B35C25682E}</a:tableStyleId>
              </a:tblPr>
              <a:tblGrid>
                <a:gridCol w="5775332">
                  <a:extLst>
                    <a:ext uri="{9D8B030D-6E8A-4147-A177-3AD203B41FA5}">
                      <a16:colId xmlns:a16="http://schemas.microsoft.com/office/drawing/2014/main" xmlns="" val="2200429411"/>
                    </a:ext>
                  </a:extLst>
                </a:gridCol>
              </a:tblGrid>
              <a:tr h="370840">
                <a:tc>
                  <a:txBody>
                    <a:bodyPr/>
                    <a:lstStyle/>
                    <a:p>
                      <a:endParaRPr lang="en-US" spc="300" dirty="0">
                        <a:latin typeface="Bahnschrift SemiBold SemiConden" panose="020B0502040204020203" pitchFamily="34" charset="0"/>
                      </a:endParaRPr>
                    </a:p>
                  </a:txBody>
                  <a:tcPr>
                    <a:solidFill>
                      <a:srgbClr val="F23B48"/>
                    </a:solidFill>
                  </a:tcPr>
                </a:tc>
                <a:extLst>
                  <a:ext uri="{0D108BD9-81ED-4DB2-BD59-A6C34878D82A}">
                    <a16:rowId xmlns:a16="http://schemas.microsoft.com/office/drawing/2014/main" xmlns="" val="935789139"/>
                  </a:ext>
                </a:extLst>
              </a:tr>
              <a:tr h="370840">
                <a:tc>
                  <a:txBody>
                    <a:bodyPr/>
                    <a:lstStyle/>
                    <a:p>
                      <a:pPr marL="285750" indent="-285750">
                        <a:buFont typeface="Wingdings" panose="05000000000000000000" pitchFamily="2" charset="2"/>
                        <a:buChar char="§"/>
                      </a:pPr>
                      <a:r>
                        <a:rPr lang="en-US" dirty="0">
                          <a:latin typeface="Tw Cen MT" panose="020B0602020104020603" pitchFamily="34" charset="0"/>
                        </a:rPr>
                        <a:t>Further business diversification</a:t>
                      </a:r>
                    </a:p>
                  </a:txBody>
                  <a:tcPr/>
                </a:tc>
                <a:extLst>
                  <a:ext uri="{0D108BD9-81ED-4DB2-BD59-A6C34878D82A}">
                    <a16:rowId xmlns:a16="http://schemas.microsoft.com/office/drawing/2014/main" xmlns="" val="1227626874"/>
                  </a:ext>
                </a:extLst>
              </a:tr>
              <a:tr h="370840">
                <a:tc>
                  <a:txBody>
                    <a:bodyPr/>
                    <a:lstStyle/>
                    <a:p>
                      <a:pPr marL="285750" indent="-285750">
                        <a:buFont typeface="Wingdings" panose="05000000000000000000" pitchFamily="2" charset="2"/>
                        <a:buChar char="§"/>
                      </a:pPr>
                      <a:r>
                        <a:rPr lang="en-US" dirty="0">
                          <a:latin typeface="Tw Cen MT" panose="020B0602020104020603" pitchFamily="34" charset="0"/>
                        </a:rPr>
                        <a:t>New product development</a:t>
                      </a:r>
                    </a:p>
                  </a:txBody>
                  <a:tcPr/>
                </a:tc>
                <a:extLst>
                  <a:ext uri="{0D108BD9-81ED-4DB2-BD59-A6C34878D82A}">
                    <a16:rowId xmlns:a16="http://schemas.microsoft.com/office/drawing/2014/main" xmlns="" val="157306241"/>
                  </a:ext>
                </a:extLst>
              </a:tr>
              <a:tr h="370840">
                <a:tc>
                  <a:txBody>
                    <a:bodyPr/>
                    <a:lstStyle/>
                    <a:p>
                      <a:pPr marL="285750" indent="-285750">
                        <a:buFont typeface="Wingdings" panose="05000000000000000000" pitchFamily="2" charset="2"/>
                        <a:buChar char="§"/>
                      </a:pPr>
                      <a:r>
                        <a:rPr lang="en-US" dirty="0">
                          <a:latin typeface="Tw Cen MT" panose="020B0602020104020603" pitchFamily="34" charset="0"/>
                        </a:rPr>
                        <a:t>Rapid innovation</a:t>
                      </a:r>
                    </a:p>
                  </a:txBody>
                  <a:tcPr/>
                </a:tc>
                <a:extLst>
                  <a:ext uri="{0D108BD9-81ED-4DB2-BD59-A6C34878D82A}">
                    <a16:rowId xmlns:a16="http://schemas.microsoft.com/office/drawing/2014/main" xmlns="" val="2587776939"/>
                  </a:ext>
                </a:extLst>
              </a:tr>
              <a:tr h="370840">
                <a:tc>
                  <a:txBody>
                    <a:bodyPr/>
                    <a:lstStyle/>
                    <a:p>
                      <a:pPr marL="285750" indent="-285750">
                        <a:buFont typeface="Wingdings" panose="05000000000000000000" pitchFamily="2" charset="2"/>
                        <a:buChar char="§"/>
                      </a:pPr>
                      <a:r>
                        <a:rPr lang="en-US" dirty="0">
                          <a:latin typeface="Tw Cen MT" panose="020B0602020104020603" pitchFamily="34" charset="0"/>
                        </a:rPr>
                        <a:t>International market penetration</a:t>
                      </a:r>
                    </a:p>
                  </a:txBody>
                  <a:tcPr anchor="ctr"/>
                </a:tc>
                <a:extLst>
                  <a:ext uri="{0D108BD9-81ED-4DB2-BD59-A6C34878D82A}">
                    <a16:rowId xmlns:a16="http://schemas.microsoft.com/office/drawing/2014/main" xmlns="" val="2914320498"/>
                  </a:ext>
                </a:extLst>
              </a:tr>
            </a:tbl>
          </a:graphicData>
        </a:graphic>
      </p:graphicFrame>
      <p:graphicFrame>
        <p:nvGraphicFramePr>
          <p:cNvPr id="17" name="Table 16">
            <a:extLst>
              <a:ext uri="{FF2B5EF4-FFF2-40B4-BE49-F238E27FC236}">
                <a16:creationId xmlns:a16="http://schemas.microsoft.com/office/drawing/2014/main" xmlns="" id="{83BE1773-F8F7-40A0-A25F-6AB1F575C40C}"/>
              </a:ext>
            </a:extLst>
          </p:cNvPr>
          <p:cNvGraphicFramePr>
            <a:graphicFrameLocks noGrp="1"/>
          </p:cNvGraphicFramePr>
          <p:nvPr>
            <p:extLst>
              <p:ext uri="{D42A27DB-BD31-4B8C-83A1-F6EECF244321}">
                <p14:modId xmlns:p14="http://schemas.microsoft.com/office/powerpoint/2010/main" val="2982430407"/>
              </p:ext>
            </p:extLst>
          </p:nvPr>
        </p:nvGraphicFramePr>
        <p:xfrm>
          <a:off x="6079671" y="4389219"/>
          <a:ext cx="5775332" cy="1868655"/>
        </p:xfrm>
        <a:graphic>
          <a:graphicData uri="http://schemas.openxmlformats.org/drawingml/2006/table">
            <a:tbl>
              <a:tblPr firstRow="1" bandRow="1">
                <a:tableStyleId>{793D81CF-94F2-401A-BA57-92F5A7B2D0C5}</a:tableStyleId>
              </a:tblPr>
              <a:tblGrid>
                <a:gridCol w="5775332">
                  <a:extLst>
                    <a:ext uri="{9D8B030D-6E8A-4147-A177-3AD203B41FA5}">
                      <a16:colId xmlns:a16="http://schemas.microsoft.com/office/drawing/2014/main" xmlns="" val="3493290362"/>
                    </a:ext>
                  </a:extLst>
                </a:gridCol>
              </a:tblGrid>
              <a:tr h="373731">
                <a:tc>
                  <a:txBody>
                    <a:bodyPr/>
                    <a:lstStyle/>
                    <a:p>
                      <a:endParaRPr lang="en-US" spc="300" dirty="0">
                        <a:latin typeface="Bahnschrift SemiBold SemiConden" panose="020B0502040204020203" pitchFamily="34" charset="0"/>
                      </a:endParaRPr>
                    </a:p>
                  </a:txBody>
                  <a:tcPr>
                    <a:solidFill>
                      <a:srgbClr val="8B419A"/>
                    </a:solidFill>
                  </a:tcPr>
                </a:tc>
                <a:extLst>
                  <a:ext uri="{0D108BD9-81ED-4DB2-BD59-A6C34878D82A}">
                    <a16:rowId xmlns:a16="http://schemas.microsoft.com/office/drawing/2014/main" xmlns="" val="1333093440"/>
                  </a:ext>
                </a:extLst>
              </a:tr>
              <a:tr h="373731">
                <a:tc>
                  <a:txBody>
                    <a:bodyPr/>
                    <a:lstStyle/>
                    <a:p>
                      <a:pPr marL="285750" indent="-285750">
                        <a:buFont typeface="Wingdings" panose="05000000000000000000" pitchFamily="2" charset="2"/>
                        <a:buChar char="§"/>
                      </a:pPr>
                      <a:r>
                        <a:rPr lang="en-US" dirty="0">
                          <a:latin typeface="Tw Cen MT" panose="020B0602020104020603" pitchFamily="34" charset="0"/>
                        </a:rPr>
                        <a:t>Cyber attacks</a:t>
                      </a:r>
                    </a:p>
                  </a:txBody>
                  <a:tcPr/>
                </a:tc>
                <a:extLst>
                  <a:ext uri="{0D108BD9-81ED-4DB2-BD59-A6C34878D82A}">
                    <a16:rowId xmlns:a16="http://schemas.microsoft.com/office/drawing/2014/main" xmlns="" val="3246938211"/>
                  </a:ext>
                </a:extLst>
              </a:tr>
              <a:tr h="373731">
                <a:tc>
                  <a:txBody>
                    <a:bodyPr/>
                    <a:lstStyle/>
                    <a:p>
                      <a:pPr marL="285750" indent="-285750">
                        <a:buFont typeface="Wingdings" panose="05000000000000000000" pitchFamily="2" charset="2"/>
                        <a:buChar char="§"/>
                      </a:pPr>
                      <a:r>
                        <a:rPr lang="en-US" dirty="0">
                          <a:latin typeface="Tw Cen MT" panose="020B0602020104020603" pitchFamily="34" charset="0"/>
                        </a:rPr>
                        <a:t>Competition</a:t>
                      </a:r>
                    </a:p>
                  </a:txBody>
                  <a:tcPr/>
                </a:tc>
                <a:extLst>
                  <a:ext uri="{0D108BD9-81ED-4DB2-BD59-A6C34878D82A}">
                    <a16:rowId xmlns:a16="http://schemas.microsoft.com/office/drawing/2014/main" xmlns="" val="4108082954"/>
                  </a:ext>
                </a:extLst>
              </a:tr>
              <a:tr h="373731">
                <a:tc>
                  <a:txBody>
                    <a:bodyPr/>
                    <a:lstStyle/>
                    <a:p>
                      <a:pPr marL="285750" indent="-285750">
                        <a:buFont typeface="Wingdings" panose="05000000000000000000" pitchFamily="2" charset="2"/>
                        <a:buChar char="§"/>
                      </a:pPr>
                      <a:r>
                        <a:rPr lang="en-US" dirty="0">
                          <a:latin typeface="Tw Cen MT" panose="020B0602020104020603" pitchFamily="34" charset="0"/>
                        </a:rPr>
                        <a:t>Software piracy</a:t>
                      </a:r>
                    </a:p>
                  </a:txBody>
                  <a:tcPr/>
                </a:tc>
                <a:extLst>
                  <a:ext uri="{0D108BD9-81ED-4DB2-BD59-A6C34878D82A}">
                    <a16:rowId xmlns:a16="http://schemas.microsoft.com/office/drawing/2014/main" xmlns="" val="857420544"/>
                  </a:ext>
                </a:extLst>
              </a:tr>
              <a:tr h="373731">
                <a:tc>
                  <a:txBody>
                    <a:bodyPr/>
                    <a:lstStyle/>
                    <a:p>
                      <a:pPr marL="285750" indent="-285750">
                        <a:buFont typeface="Wingdings" panose="05000000000000000000" pitchFamily="2" charset="2"/>
                        <a:buChar char="§"/>
                      </a:pPr>
                      <a:r>
                        <a:rPr lang="en-US" dirty="0">
                          <a:latin typeface="Tw Cen MT" panose="020B0602020104020603" pitchFamily="34" charset="0"/>
                        </a:rPr>
                        <a:t>Counterfeit goods</a:t>
                      </a:r>
                    </a:p>
                  </a:txBody>
                  <a:tcPr/>
                </a:tc>
                <a:extLst>
                  <a:ext uri="{0D108BD9-81ED-4DB2-BD59-A6C34878D82A}">
                    <a16:rowId xmlns:a16="http://schemas.microsoft.com/office/drawing/2014/main" xmlns="" val="3944369239"/>
                  </a:ext>
                </a:extLst>
              </a:tr>
            </a:tbl>
          </a:graphicData>
        </a:graphic>
      </p:graphicFrame>
      <p:grpSp>
        <p:nvGrpSpPr>
          <p:cNvPr id="19" name="Group 18">
            <a:extLst>
              <a:ext uri="{FF2B5EF4-FFF2-40B4-BE49-F238E27FC236}">
                <a16:creationId xmlns:a16="http://schemas.microsoft.com/office/drawing/2014/main" xmlns="" id="{04F381E6-DADC-4C87-9DEF-F143AD4B1068}"/>
              </a:ext>
            </a:extLst>
          </p:cNvPr>
          <p:cNvGrpSpPr/>
          <p:nvPr/>
        </p:nvGrpSpPr>
        <p:grpSpPr>
          <a:xfrm>
            <a:off x="252085" y="330120"/>
            <a:ext cx="7279206" cy="4528048"/>
            <a:chOff x="268414" y="321814"/>
            <a:chExt cx="7279206" cy="4528048"/>
          </a:xfrm>
        </p:grpSpPr>
        <p:pic>
          <p:nvPicPr>
            <p:cNvPr id="9" name="Picture 8">
              <a:extLst>
                <a:ext uri="{FF2B5EF4-FFF2-40B4-BE49-F238E27FC236}">
                  <a16:creationId xmlns:a16="http://schemas.microsoft.com/office/drawing/2014/main" xmlns="" id="{0DB23F45-C12D-47B7-B705-6B11919C30D0}"/>
                </a:ext>
              </a:extLst>
            </p:cNvPr>
            <p:cNvPicPr>
              <a:picLocks noChangeAspect="1"/>
            </p:cNvPicPr>
            <p:nvPr/>
          </p:nvPicPr>
          <p:blipFill>
            <a:blip r:embed="rId4"/>
            <a:stretch>
              <a:fillRect/>
            </a:stretch>
          </p:blipFill>
          <p:spPr>
            <a:xfrm>
              <a:off x="268414" y="324566"/>
              <a:ext cx="1365622" cy="493819"/>
            </a:xfrm>
            <a:prstGeom prst="rect">
              <a:avLst/>
            </a:prstGeom>
          </p:spPr>
        </p:pic>
        <p:pic>
          <p:nvPicPr>
            <p:cNvPr id="14" name="Picture 13">
              <a:extLst>
                <a:ext uri="{FF2B5EF4-FFF2-40B4-BE49-F238E27FC236}">
                  <a16:creationId xmlns:a16="http://schemas.microsoft.com/office/drawing/2014/main" xmlns="" id="{951041E2-A104-40BB-9940-59331DD3899A}"/>
                </a:ext>
              </a:extLst>
            </p:cNvPr>
            <p:cNvPicPr>
              <a:picLocks noChangeAspect="1"/>
            </p:cNvPicPr>
            <p:nvPr/>
          </p:nvPicPr>
          <p:blipFill>
            <a:blip r:embed="rId5"/>
            <a:stretch>
              <a:fillRect/>
            </a:stretch>
          </p:blipFill>
          <p:spPr>
            <a:xfrm>
              <a:off x="6047874" y="321814"/>
              <a:ext cx="1499746" cy="493819"/>
            </a:xfrm>
            <a:prstGeom prst="rect">
              <a:avLst/>
            </a:prstGeom>
          </p:spPr>
        </p:pic>
        <p:pic>
          <p:nvPicPr>
            <p:cNvPr id="16" name="Picture 15">
              <a:extLst>
                <a:ext uri="{FF2B5EF4-FFF2-40B4-BE49-F238E27FC236}">
                  <a16:creationId xmlns:a16="http://schemas.microsoft.com/office/drawing/2014/main" xmlns="" id="{243AE5B5-7CB7-4A5D-AE85-90C237BA5145}"/>
                </a:ext>
              </a:extLst>
            </p:cNvPr>
            <p:cNvPicPr>
              <a:picLocks noChangeAspect="1"/>
            </p:cNvPicPr>
            <p:nvPr/>
          </p:nvPicPr>
          <p:blipFill>
            <a:blip r:embed="rId6"/>
            <a:stretch>
              <a:fillRect/>
            </a:stretch>
          </p:blipFill>
          <p:spPr>
            <a:xfrm>
              <a:off x="272542" y="4356043"/>
              <a:ext cx="1981372" cy="493819"/>
            </a:xfrm>
            <a:prstGeom prst="rect">
              <a:avLst/>
            </a:prstGeom>
          </p:spPr>
        </p:pic>
        <p:pic>
          <p:nvPicPr>
            <p:cNvPr id="18" name="Picture 17">
              <a:extLst>
                <a:ext uri="{FF2B5EF4-FFF2-40B4-BE49-F238E27FC236}">
                  <a16:creationId xmlns:a16="http://schemas.microsoft.com/office/drawing/2014/main" xmlns="" id="{10DBBE20-408A-471C-82A2-D323FC77B346}"/>
                </a:ext>
              </a:extLst>
            </p:cNvPr>
            <p:cNvPicPr>
              <a:picLocks noChangeAspect="1"/>
            </p:cNvPicPr>
            <p:nvPr/>
          </p:nvPicPr>
          <p:blipFill>
            <a:blip r:embed="rId7"/>
            <a:stretch>
              <a:fillRect/>
            </a:stretch>
          </p:blipFill>
          <p:spPr>
            <a:xfrm>
              <a:off x="6047874" y="4345961"/>
              <a:ext cx="1225402" cy="493819"/>
            </a:xfrm>
            <a:prstGeom prst="rect">
              <a:avLst/>
            </a:prstGeom>
          </p:spPr>
        </p:pic>
      </p:grpSp>
      <p:sp>
        <p:nvSpPr>
          <p:cNvPr id="21" name="Slide Number Placeholder 3">
            <a:extLst>
              <a:ext uri="{FF2B5EF4-FFF2-40B4-BE49-F238E27FC236}">
                <a16:creationId xmlns:a16="http://schemas.microsoft.com/office/drawing/2014/main" xmlns="" id="{09D28DE1-2FBB-49E5-BC41-5163019979CF}"/>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47</a:t>
            </a:r>
          </a:p>
        </p:txBody>
      </p:sp>
    </p:spTree>
    <p:extLst>
      <p:ext uri="{BB962C8B-B14F-4D97-AF65-F5344CB8AC3E}">
        <p14:creationId xmlns:p14="http://schemas.microsoft.com/office/powerpoint/2010/main" val="938529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xmlns="" id="{70C477D9-1716-4E1D-85A3-A427553468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49958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C9014FE9-70C0-4445-8CB0-F889101A5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997" y="367068"/>
            <a:ext cx="10160000" cy="5905500"/>
          </a:xfrm>
          <a:prstGeom prst="rect">
            <a:avLst/>
          </a:prstGeom>
        </p:spPr>
      </p:pic>
      <p:pic>
        <p:nvPicPr>
          <p:cNvPr id="6" name="Picture 5">
            <a:extLst>
              <a:ext uri="{FF2B5EF4-FFF2-40B4-BE49-F238E27FC236}">
                <a16:creationId xmlns:a16="http://schemas.microsoft.com/office/drawing/2014/main" xmlns="" id="{6F382DD3-E46E-441D-BC77-5F390F194C82}"/>
              </a:ext>
            </a:extLst>
          </p:cNvPr>
          <p:cNvPicPr>
            <a:picLocks noChangeAspect="1"/>
          </p:cNvPicPr>
          <p:nvPr/>
        </p:nvPicPr>
        <p:blipFill>
          <a:blip r:embed="rId3"/>
          <a:stretch>
            <a:fillRect/>
          </a:stretch>
        </p:blipFill>
        <p:spPr>
          <a:xfrm>
            <a:off x="3233673" y="4167594"/>
            <a:ext cx="5724640" cy="1182727"/>
          </a:xfrm>
          <a:prstGeom prst="rect">
            <a:avLst/>
          </a:prstGeom>
        </p:spPr>
      </p:pic>
      <p:pic>
        <p:nvPicPr>
          <p:cNvPr id="3" name="Picture 2" descr="A picture containing transport, balloon, aircraft&#10;&#10;Description automatically generated">
            <a:extLst>
              <a:ext uri="{FF2B5EF4-FFF2-40B4-BE49-F238E27FC236}">
                <a16:creationId xmlns:a16="http://schemas.microsoft.com/office/drawing/2014/main" xmlns="" id="{054DF3B9-44B6-424E-BD87-2C81478E18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95730" y="2167223"/>
            <a:ext cx="1800528" cy="1197158"/>
          </a:xfrm>
          <a:prstGeom prst="rect">
            <a:avLst/>
          </a:prstGeom>
        </p:spPr>
      </p:pic>
    </p:spTree>
    <p:extLst>
      <p:ext uri="{BB962C8B-B14F-4D97-AF65-F5344CB8AC3E}">
        <p14:creationId xmlns:p14="http://schemas.microsoft.com/office/powerpoint/2010/main" val="1160676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4" name="Picture 3"/>
          <p:cNvPicPr>
            <a:picLocks noChangeAspect="1"/>
          </p:cNvPicPr>
          <p:nvPr/>
        </p:nvPicPr>
        <p:blipFill>
          <a:blip r:embed="rId4"/>
          <a:stretch>
            <a:fillRect/>
          </a:stretch>
        </p:blipFill>
        <p:spPr>
          <a:xfrm>
            <a:off x="70125" y="106833"/>
            <a:ext cx="4810161" cy="859611"/>
          </a:xfrm>
          <a:prstGeom prst="rect">
            <a:avLst/>
          </a:prstGeom>
        </p:spPr>
      </p:pic>
      <p:graphicFrame>
        <p:nvGraphicFramePr>
          <p:cNvPr id="3" name="Table 2">
            <a:extLst>
              <a:ext uri="{FF2B5EF4-FFF2-40B4-BE49-F238E27FC236}">
                <a16:creationId xmlns:a16="http://schemas.microsoft.com/office/drawing/2014/main" xmlns="" id="{87A71F84-6116-4D96-A77B-AE5612DC1683}"/>
              </a:ext>
            </a:extLst>
          </p:cNvPr>
          <p:cNvGraphicFramePr>
            <a:graphicFrameLocks noGrp="1"/>
          </p:cNvGraphicFramePr>
          <p:nvPr>
            <p:extLst>
              <p:ext uri="{D42A27DB-BD31-4B8C-83A1-F6EECF244321}">
                <p14:modId xmlns:p14="http://schemas.microsoft.com/office/powerpoint/2010/main" val="3483808760"/>
              </p:ext>
            </p:extLst>
          </p:nvPr>
        </p:nvGraphicFramePr>
        <p:xfrm>
          <a:off x="294648" y="833966"/>
          <a:ext cx="11429264" cy="4871720"/>
        </p:xfrm>
        <a:graphic>
          <a:graphicData uri="http://schemas.openxmlformats.org/drawingml/2006/table">
            <a:tbl>
              <a:tblPr firstRow="1" bandRow="1">
                <a:tableStyleId>{93296810-A885-4BE3-A3E7-6D5BEEA58F35}</a:tableStyleId>
              </a:tblPr>
              <a:tblGrid>
                <a:gridCol w="1950105">
                  <a:extLst>
                    <a:ext uri="{9D8B030D-6E8A-4147-A177-3AD203B41FA5}">
                      <a16:colId xmlns:a16="http://schemas.microsoft.com/office/drawing/2014/main" xmlns="" val="238344042"/>
                    </a:ext>
                  </a:extLst>
                </a:gridCol>
                <a:gridCol w="4685389">
                  <a:extLst>
                    <a:ext uri="{9D8B030D-6E8A-4147-A177-3AD203B41FA5}">
                      <a16:colId xmlns:a16="http://schemas.microsoft.com/office/drawing/2014/main" xmlns="" val="1928017358"/>
                    </a:ext>
                  </a:extLst>
                </a:gridCol>
                <a:gridCol w="4793770">
                  <a:extLst>
                    <a:ext uri="{9D8B030D-6E8A-4147-A177-3AD203B41FA5}">
                      <a16:colId xmlns:a16="http://schemas.microsoft.com/office/drawing/2014/main" xmlns="" val="2385817237"/>
                    </a:ext>
                  </a:extLst>
                </a:gridCol>
              </a:tblGrid>
              <a:tr h="370840">
                <a:tc>
                  <a:txBody>
                    <a:bodyPr/>
                    <a:lstStyle/>
                    <a:p>
                      <a:endParaRPr lang="en-US" dirty="0"/>
                    </a:p>
                  </a:txBody>
                  <a:tcPr>
                    <a:solidFill>
                      <a:srgbClr val="00B050"/>
                    </a:solidFill>
                  </a:tcPr>
                </a:tc>
                <a:tc>
                  <a:txBody>
                    <a:bodyPr/>
                    <a:lstStyle/>
                    <a:p>
                      <a:pPr algn="ctr"/>
                      <a:endParaRPr lang="en-US" spc="300" dirty="0">
                        <a:latin typeface="Bahnschrift SemiBold SemiConden" panose="020B0502040204020203" pitchFamily="34" charset="0"/>
                      </a:endParaRPr>
                    </a:p>
                  </a:txBody>
                  <a:tcPr>
                    <a:solidFill>
                      <a:srgbClr val="00B050"/>
                    </a:solidFill>
                  </a:tcPr>
                </a:tc>
                <a:tc>
                  <a:txBody>
                    <a:bodyPr/>
                    <a:lstStyle/>
                    <a:p>
                      <a:pPr algn="ctr"/>
                      <a:endParaRPr lang="en-US" spc="300" dirty="0">
                        <a:latin typeface="Bahnschrift SemiBold SemiConden" panose="020B0502040204020203" pitchFamily="34" charset="0"/>
                      </a:endParaRPr>
                    </a:p>
                  </a:txBody>
                  <a:tcPr>
                    <a:solidFill>
                      <a:srgbClr val="00B050"/>
                    </a:solidFill>
                  </a:tcPr>
                </a:tc>
                <a:extLst>
                  <a:ext uri="{0D108BD9-81ED-4DB2-BD59-A6C34878D82A}">
                    <a16:rowId xmlns:a16="http://schemas.microsoft.com/office/drawing/2014/main" xmlns="" val="4289125062"/>
                  </a:ext>
                </a:extLst>
              </a:tr>
              <a:tr h="370840">
                <a:tc>
                  <a:txBody>
                    <a:bodyPr/>
                    <a:lstStyle/>
                    <a:p>
                      <a:pPr algn="ctr"/>
                      <a:r>
                        <a:rPr lang="en-US" dirty="0">
                          <a:latin typeface="Tw Cen MT" panose="020B0602020104020603" pitchFamily="34" charset="0"/>
                        </a:rPr>
                        <a:t>Category</a:t>
                      </a:r>
                    </a:p>
                  </a:txBody>
                  <a:tcPr anchor="ctr"/>
                </a:tc>
                <a:tc>
                  <a:txBody>
                    <a:bodyPr/>
                    <a:lstStyle/>
                    <a:p>
                      <a:pPr algn="ctr"/>
                      <a:r>
                        <a:rPr lang="en-US" dirty="0">
                          <a:latin typeface="Tw Cen MT" panose="020B0602020104020603" pitchFamily="34" charset="0"/>
                        </a:rPr>
                        <a:t>Home Appliances, Mobile, Entertainment</a:t>
                      </a:r>
                    </a:p>
                  </a:txBody>
                  <a:tcPr/>
                </a:tc>
                <a:tc>
                  <a:txBody>
                    <a:bodyPr/>
                    <a:lstStyle/>
                    <a:p>
                      <a:pPr algn="ctr"/>
                      <a:r>
                        <a:rPr lang="en-US" dirty="0">
                          <a:latin typeface="Tw Cen MT" panose="020B0602020104020603" pitchFamily="34" charset="0"/>
                        </a:rPr>
                        <a:t>Consumer Electronics, Mobile Phones</a:t>
                      </a:r>
                    </a:p>
                  </a:txBody>
                  <a:tcPr/>
                </a:tc>
                <a:extLst>
                  <a:ext uri="{0D108BD9-81ED-4DB2-BD59-A6C34878D82A}">
                    <a16:rowId xmlns:a16="http://schemas.microsoft.com/office/drawing/2014/main" xmlns="" val="4032088107"/>
                  </a:ext>
                </a:extLst>
              </a:tr>
              <a:tr h="370840">
                <a:tc>
                  <a:txBody>
                    <a:bodyPr/>
                    <a:lstStyle/>
                    <a:p>
                      <a:pPr algn="ctr"/>
                      <a:r>
                        <a:rPr lang="en-US" dirty="0">
                          <a:latin typeface="Tw Cen MT" panose="020B0602020104020603" pitchFamily="34" charset="0"/>
                        </a:rPr>
                        <a:t>Segmentation</a:t>
                      </a:r>
                    </a:p>
                  </a:txBody>
                  <a:tcPr anchor="ctr"/>
                </a:tc>
                <a:tc>
                  <a:txBody>
                    <a:bodyPr/>
                    <a:lstStyle/>
                    <a:p>
                      <a:pPr algn="ctr"/>
                      <a:r>
                        <a:rPr lang="en-US" dirty="0">
                          <a:latin typeface="Tw Cen MT" panose="020B0602020104020603" pitchFamily="34" charset="0"/>
                        </a:rPr>
                        <a:t>People looking for Electronics, Mobile, Music</a:t>
                      </a:r>
                    </a:p>
                  </a:txBody>
                  <a:tcPr/>
                </a:tc>
                <a:tc>
                  <a:txBody>
                    <a:bodyPr/>
                    <a:lstStyle/>
                    <a:p>
                      <a:pPr algn="ctr"/>
                      <a:r>
                        <a:rPr lang="en-US" dirty="0">
                          <a:latin typeface="Tw Cen MT" panose="020B0602020104020603" pitchFamily="34" charset="0"/>
                        </a:rPr>
                        <a:t>Mobile Phones, Home Appliances seeking market</a:t>
                      </a:r>
                    </a:p>
                  </a:txBody>
                  <a:tcPr/>
                </a:tc>
                <a:extLst>
                  <a:ext uri="{0D108BD9-81ED-4DB2-BD59-A6C34878D82A}">
                    <a16:rowId xmlns:a16="http://schemas.microsoft.com/office/drawing/2014/main" xmlns="" val="2388961063"/>
                  </a:ext>
                </a:extLst>
              </a:tr>
              <a:tr h="586137">
                <a:tc>
                  <a:txBody>
                    <a:bodyPr/>
                    <a:lstStyle/>
                    <a:p>
                      <a:pPr algn="ctr"/>
                      <a:r>
                        <a:rPr lang="en-US" dirty="0">
                          <a:latin typeface="Tw Cen MT" panose="020B0602020104020603" pitchFamily="34" charset="0"/>
                        </a:rPr>
                        <a:t>Targeting</a:t>
                      </a:r>
                    </a:p>
                  </a:txBody>
                  <a:tcPr anchor="ctr"/>
                </a:tc>
                <a:tc>
                  <a:txBody>
                    <a:bodyPr/>
                    <a:lstStyle/>
                    <a:p>
                      <a:pPr algn="ctr"/>
                      <a:r>
                        <a:rPr lang="en-US" dirty="0">
                          <a:latin typeface="Tw Cen MT" panose="020B0602020104020603" pitchFamily="34" charset="0"/>
                        </a:rPr>
                        <a:t>Young Demographic, Tech Savvy, People with</a:t>
                      </a:r>
                    </a:p>
                    <a:p>
                      <a:pPr marL="236538" indent="0" algn="l"/>
                      <a:r>
                        <a:rPr lang="en-US" dirty="0">
                          <a:latin typeface="Tw Cen MT" panose="020B0602020104020603" pitchFamily="34" charset="0"/>
                        </a:rPr>
                        <a:t>high disposable income</a:t>
                      </a:r>
                    </a:p>
                  </a:txBody>
                  <a:tcPr anchor="ctr"/>
                </a:tc>
                <a:tc>
                  <a:txBody>
                    <a:bodyPr/>
                    <a:lstStyle/>
                    <a:p>
                      <a:pPr algn="ctr"/>
                      <a:r>
                        <a:rPr lang="en-US" dirty="0">
                          <a:latin typeface="Tw Cen MT" panose="020B0602020104020603" pitchFamily="34" charset="0"/>
                        </a:rPr>
                        <a:t>Almost Everyone who wants to buy a phone</a:t>
                      </a:r>
                      <a:r>
                        <a:rPr lang="zh-TW" altLang="en-US" dirty="0">
                          <a:latin typeface="Tw Cen MT" panose="020B0602020104020603" pitchFamily="34" charset="0"/>
                        </a:rPr>
                        <a:t>；</a:t>
                      </a:r>
                      <a:r>
                        <a:rPr lang="en-US" dirty="0">
                          <a:latin typeface="Tw Cen MT" panose="020B0602020104020603" pitchFamily="34" charset="0"/>
                        </a:rPr>
                        <a:t>also</a:t>
                      </a:r>
                    </a:p>
                    <a:p>
                      <a:pPr marL="0" indent="50800" algn="l"/>
                      <a:r>
                        <a:rPr lang="en-US" dirty="0">
                          <a:latin typeface="Tw Cen MT" panose="020B0602020104020603" pitchFamily="34" charset="0"/>
                        </a:rPr>
                        <a:t>appliances</a:t>
                      </a:r>
                    </a:p>
                  </a:txBody>
                  <a:tcPr anchor="ctr"/>
                </a:tc>
                <a:extLst>
                  <a:ext uri="{0D108BD9-81ED-4DB2-BD59-A6C34878D82A}">
                    <a16:rowId xmlns:a16="http://schemas.microsoft.com/office/drawing/2014/main" xmlns="" val="4082811290"/>
                  </a:ext>
                </a:extLst>
              </a:tr>
              <a:tr h="370840">
                <a:tc>
                  <a:txBody>
                    <a:bodyPr/>
                    <a:lstStyle/>
                    <a:p>
                      <a:pPr algn="ctr"/>
                      <a:r>
                        <a:rPr lang="en-US" dirty="0">
                          <a:latin typeface="Tw Cen MT" panose="020B0602020104020603" pitchFamily="34" charset="0"/>
                        </a:rPr>
                        <a:t>Product</a:t>
                      </a:r>
                    </a:p>
                  </a:txBody>
                  <a:tcPr anchor="ctr"/>
                </a:tc>
                <a:tc>
                  <a:txBody>
                    <a:bodyPr/>
                    <a:lstStyle/>
                    <a:p>
                      <a:pPr algn="l"/>
                      <a:r>
                        <a:rPr lang="en-US" dirty="0">
                          <a:latin typeface="Tw Cen MT" panose="020B0602020104020603" pitchFamily="34" charset="0"/>
                        </a:rPr>
                        <a:t>Televisions &amp; Home Cinema, Audio, Cameras, Smart Products, PlayStation, Video Cameras, Fashion Entertainments, Energy, Storage &amp; Cables</a:t>
                      </a:r>
                    </a:p>
                  </a:txBody>
                  <a:tcPr anchor="ctr"/>
                </a:tc>
                <a:tc>
                  <a:txBody>
                    <a:bodyPr/>
                    <a:lstStyle/>
                    <a:p>
                      <a:pPr algn="l"/>
                      <a:r>
                        <a:rPr lang="en-US" dirty="0">
                          <a:latin typeface="Tw Cen MT" panose="020B0602020104020603" pitchFamily="34" charset="0"/>
                        </a:rPr>
                        <a:t>Knox Security, Phones, Tablets &amp; Wearables, Computing, Solid State Drives, Digital Signage &amp; Videowalls, Televisions, Networking &amp; Voice, Printers &amp; Copiers</a:t>
                      </a:r>
                    </a:p>
                  </a:txBody>
                  <a:tcPr anchor="ctr"/>
                </a:tc>
                <a:extLst>
                  <a:ext uri="{0D108BD9-81ED-4DB2-BD59-A6C34878D82A}">
                    <a16:rowId xmlns:a16="http://schemas.microsoft.com/office/drawing/2014/main" xmlns="" val="2723306299"/>
                  </a:ext>
                </a:extLst>
              </a:tr>
              <a:tr h="370840">
                <a:tc>
                  <a:txBody>
                    <a:bodyPr/>
                    <a:lstStyle/>
                    <a:p>
                      <a:pPr algn="ctr"/>
                      <a:r>
                        <a:rPr lang="en-US" dirty="0">
                          <a:latin typeface="Tw Cen MT" panose="020B0602020104020603" pitchFamily="34" charset="0"/>
                        </a:rPr>
                        <a:t>Design</a:t>
                      </a:r>
                    </a:p>
                  </a:txBody>
                  <a:tcPr anchor="ctr"/>
                </a:tc>
                <a:tc>
                  <a:txBody>
                    <a:bodyPr/>
                    <a:lstStyle/>
                    <a:p>
                      <a:pPr algn="l"/>
                      <a:r>
                        <a:rPr lang="en-US" dirty="0">
                          <a:latin typeface="Tw Cen MT" panose="020B0602020104020603" pitchFamily="34" charset="0"/>
                        </a:rPr>
                        <a:t>Creates values added products by doping 4 principles of design - originality, lifestyle, functionality and usability</a:t>
                      </a:r>
                    </a:p>
                  </a:txBody>
                  <a:tcPr anchor="ctr"/>
                </a:tc>
                <a:tc>
                  <a:txBody>
                    <a:bodyPr/>
                    <a:lstStyle/>
                    <a:p>
                      <a:pPr algn="l"/>
                      <a:r>
                        <a:rPr lang="en-US" dirty="0">
                          <a:latin typeface="Tw Cen MT" panose="020B0602020104020603" pitchFamily="34" charset="0"/>
                        </a:rPr>
                        <a:t>Focuses on “Reason” and feeling to create a design and used global localization strategy to establish as a first class consumer electronic (user centric)</a:t>
                      </a:r>
                    </a:p>
                  </a:txBody>
                  <a:tcPr anchor="ctr"/>
                </a:tc>
                <a:extLst>
                  <a:ext uri="{0D108BD9-81ED-4DB2-BD59-A6C34878D82A}">
                    <a16:rowId xmlns:a16="http://schemas.microsoft.com/office/drawing/2014/main" xmlns="" val="2990751376"/>
                  </a:ext>
                </a:extLst>
              </a:tr>
              <a:tr h="370840">
                <a:tc>
                  <a:txBody>
                    <a:bodyPr/>
                    <a:lstStyle/>
                    <a:p>
                      <a:pPr algn="ctr"/>
                      <a:r>
                        <a:rPr lang="en-US" dirty="0">
                          <a:latin typeface="Tw Cen MT" panose="020B0602020104020603" pitchFamily="34" charset="0"/>
                        </a:rPr>
                        <a:t>Quality</a:t>
                      </a:r>
                    </a:p>
                  </a:txBody>
                  <a:tcPr anchor="ctr"/>
                </a:tc>
                <a:tc>
                  <a:txBody>
                    <a:bodyPr/>
                    <a:lstStyle/>
                    <a:p>
                      <a:pPr algn="ctr"/>
                      <a:r>
                        <a:rPr lang="en-US" dirty="0">
                          <a:latin typeface="Tw Cen MT" panose="020B0602020104020603" pitchFamily="34" charset="0"/>
                        </a:rPr>
                        <a:t>High or above</a:t>
                      </a:r>
                    </a:p>
                  </a:txBody>
                  <a:tcPr anchor="ctr"/>
                </a:tc>
                <a:tc>
                  <a:txBody>
                    <a:bodyPr/>
                    <a:lstStyle/>
                    <a:p>
                      <a:pPr algn="ctr"/>
                      <a:r>
                        <a:rPr lang="en-US" dirty="0">
                          <a:latin typeface="Tw Cen MT" panose="020B0602020104020603" pitchFamily="34" charset="0"/>
                        </a:rPr>
                        <a:t>High</a:t>
                      </a:r>
                    </a:p>
                  </a:txBody>
                  <a:tcPr anchor="ctr"/>
                </a:tc>
                <a:extLst>
                  <a:ext uri="{0D108BD9-81ED-4DB2-BD59-A6C34878D82A}">
                    <a16:rowId xmlns:a16="http://schemas.microsoft.com/office/drawing/2014/main" xmlns="" val="3840287416"/>
                  </a:ext>
                </a:extLst>
              </a:tr>
              <a:tr h="370840">
                <a:tc>
                  <a:txBody>
                    <a:bodyPr/>
                    <a:lstStyle/>
                    <a:p>
                      <a:pPr algn="ctr"/>
                      <a:r>
                        <a:rPr lang="en-US" dirty="0">
                          <a:latin typeface="Tw Cen MT" panose="020B0602020104020603" pitchFamily="34" charset="0"/>
                        </a:rPr>
                        <a:t>Price</a:t>
                      </a:r>
                    </a:p>
                  </a:txBody>
                  <a:tcPr/>
                </a:tc>
                <a:tc>
                  <a:txBody>
                    <a:bodyPr/>
                    <a:lstStyle/>
                    <a:p>
                      <a:pPr algn="ctr"/>
                      <a:r>
                        <a:rPr lang="en-US" dirty="0">
                          <a:latin typeface="Tw Cen MT" panose="020B0602020104020603" pitchFamily="34" charset="0"/>
                        </a:rPr>
                        <a:t>High</a:t>
                      </a:r>
                    </a:p>
                  </a:txBody>
                  <a:tcPr anchor="ctr"/>
                </a:tc>
                <a:tc>
                  <a:txBody>
                    <a:bodyPr/>
                    <a:lstStyle/>
                    <a:p>
                      <a:pPr algn="ctr"/>
                      <a:r>
                        <a:rPr lang="en-US" dirty="0">
                          <a:latin typeface="Tw Cen MT" panose="020B0602020104020603" pitchFamily="34" charset="0"/>
                        </a:rPr>
                        <a:t>High</a:t>
                      </a:r>
                    </a:p>
                  </a:txBody>
                  <a:tcPr anchor="ctr"/>
                </a:tc>
                <a:extLst>
                  <a:ext uri="{0D108BD9-81ED-4DB2-BD59-A6C34878D82A}">
                    <a16:rowId xmlns:a16="http://schemas.microsoft.com/office/drawing/2014/main" xmlns="" val="2507392688"/>
                  </a:ext>
                </a:extLst>
              </a:tr>
            </a:tbl>
          </a:graphicData>
        </a:graphic>
      </p:graphicFrame>
      <p:pic>
        <p:nvPicPr>
          <p:cNvPr id="9" name="Picture 8">
            <a:extLst>
              <a:ext uri="{FF2B5EF4-FFF2-40B4-BE49-F238E27FC236}">
                <a16:creationId xmlns:a16="http://schemas.microsoft.com/office/drawing/2014/main" xmlns="" id="{30D9731C-496A-4D94-8E71-D27D5DFCC00D}"/>
              </a:ext>
            </a:extLst>
          </p:cNvPr>
          <p:cNvPicPr>
            <a:picLocks noChangeAspect="1"/>
          </p:cNvPicPr>
          <p:nvPr/>
        </p:nvPicPr>
        <p:blipFill>
          <a:blip r:embed="rId5"/>
          <a:stretch>
            <a:fillRect/>
          </a:stretch>
        </p:blipFill>
        <p:spPr>
          <a:xfrm>
            <a:off x="4149366" y="804380"/>
            <a:ext cx="871804" cy="493819"/>
          </a:xfrm>
          <a:prstGeom prst="rect">
            <a:avLst/>
          </a:prstGeom>
        </p:spPr>
      </p:pic>
      <p:sp>
        <p:nvSpPr>
          <p:cNvPr id="7" name="Slide Number Placeholder 3">
            <a:extLst>
              <a:ext uri="{FF2B5EF4-FFF2-40B4-BE49-F238E27FC236}">
                <a16:creationId xmlns:a16="http://schemas.microsoft.com/office/drawing/2014/main" xmlns="" id="{7CEF919F-2BB4-4B88-B80B-B0E5D72910AE}"/>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49</a:t>
            </a:r>
          </a:p>
        </p:txBody>
      </p:sp>
      <p:pic>
        <p:nvPicPr>
          <p:cNvPr id="11" name="Picture 10">
            <a:extLst>
              <a:ext uri="{FF2B5EF4-FFF2-40B4-BE49-F238E27FC236}">
                <a16:creationId xmlns:a16="http://schemas.microsoft.com/office/drawing/2014/main" xmlns="" id="{F2BF0829-4123-436C-9EFD-6B1ED5CEB5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2948" y="810477"/>
            <a:ext cx="1371719" cy="487722"/>
          </a:xfrm>
          <a:prstGeom prst="rect">
            <a:avLst/>
          </a:prstGeom>
        </p:spPr>
      </p:pic>
    </p:spTree>
    <p:extLst>
      <p:ext uri="{BB962C8B-B14F-4D97-AF65-F5344CB8AC3E}">
        <p14:creationId xmlns:p14="http://schemas.microsoft.com/office/powerpoint/2010/main" val="78864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4" name="Picture 3"/>
          <p:cNvPicPr>
            <a:picLocks noChangeAspect="1"/>
          </p:cNvPicPr>
          <p:nvPr/>
        </p:nvPicPr>
        <p:blipFill>
          <a:blip r:embed="rId4"/>
          <a:stretch>
            <a:fillRect/>
          </a:stretch>
        </p:blipFill>
        <p:spPr>
          <a:xfrm>
            <a:off x="70125" y="106833"/>
            <a:ext cx="4810161" cy="859611"/>
          </a:xfrm>
          <a:prstGeom prst="rect">
            <a:avLst/>
          </a:prstGeom>
        </p:spPr>
      </p:pic>
      <p:graphicFrame>
        <p:nvGraphicFramePr>
          <p:cNvPr id="3" name="Table 2">
            <a:extLst>
              <a:ext uri="{FF2B5EF4-FFF2-40B4-BE49-F238E27FC236}">
                <a16:creationId xmlns:a16="http://schemas.microsoft.com/office/drawing/2014/main" xmlns="" id="{87A71F84-6116-4D96-A77B-AE5612DC1683}"/>
              </a:ext>
            </a:extLst>
          </p:cNvPr>
          <p:cNvGraphicFramePr>
            <a:graphicFrameLocks noGrp="1"/>
          </p:cNvGraphicFramePr>
          <p:nvPr>
            <p:extLst>
              <p:ext uri="{D42A27DB-BD31-4B8C-83A1-F6EECF244321}">
                <p14:modId xmlns:p14="http://schemas.microsoft.com/office/powerpoint/2010/main" val="1485705481"/>
              </p:ext>
            </p:extLst>
          </p:nvPr>
        </p:nvGraphicFramePr>
        <p:xfrm>
          <a:off x="294648" y="833966"/>
          <a:ext cx="11429264" cy="1559560"/>
        </p:xfrm>
        <a:graphic>
          <a:graphicData uri="http://schemas.openxmlformats.org/drawingml/2006/table">
            <a:tbl>
              <a:tblPr firstRow="1" bandRow="1">
                <a:tableStyleId>{93296810-A885-4BE3-A3E7-6D5BEEA58F35}</a:tableStyleId>
              </a:tblPr>
              <a:tblGrid>
                <a:gridCol w="1950105">
                  <a:extLst>
                    <a:ext uri="{9D8B030D-6E8A-4147-A177-3AD203B41FA5}">
                      <a16:colId xmlns:a16="http://schemas.microsoft.com/office/drawing/2014/main" xmlns="" val="238344042"/>
                    </a:ext>
                  </a:extLst>
                </a:gridCol>
                <a:gridCol w="4685389">
                  <a:extLst>
                    <a:ext uri="{9D8B030D-6E8A-4147-A177-3AD203B41FA5}">
                      <a16:colId xmlns:a16="http://schemas.microsoft.com/office/drawing/2014/main" xmlns="" val="1928017358"/>
                    </a:ext>
                  </a:extLst>
                </a:gridCol>
                <a:gridCol w="4793770">
                  <a:extLst>
                    <a:ext uri="{9D8B030D-6E8A-4147-A177-3AD203B41FA5}">
                      <a16:colId xmlns:a16="http://schemas.microsoft.com/office/drawing/2014/main" xmlns="" val="2385817237"/>
                    </a:ext>
                  </a:extLst>
                </a:gridCol>
              </a:tblGrid>
              <a:tr h="370840">
                <a:tc>
                  <a:txBody>
                    <a:bodyPr/>
                    <a:lstStyle/>
                    <a:p>
                      <a:endParaRPr lang="en-US" dirty="0"/>
                    </a:p>
                  </a:txBody>
                  <a:tcPr>
                    <a:solidFill>
                      <a:srgbClr val="00B050"/>
                    </a:solidFill>
                  </a:tcPr>
                </a:tc>
                <a:tc>
                  <a:txBody>
                    <a:bodyPr/>
                    <a:lstStyle/>
                    <a:p>
                      <a:pPr algn="ctr"/>
                      <a:endParaRPr lang="en-US" spc="300" dirty="0">
                        <a:latin typeface="Bahnschrift SemiBold SemiConden" panose="020B0502040204020203" pitchFamily="34" charset="0"/>
                      </a:endParaRPr>
                    </a:p>
                  </a:txBody>
                  <a:tcPr>
                    <a:solidFill>
                      <a:srgbClr val="00B050"/>
                    </a:solidFill>
                  </a:tcPr>
                </a:tc>
                <a:tc>
                  <a:txBody>
                    <a:bodyPr/>
                    <a:lstStyle/>
                    <a:p>
                      <a:pPr algn="ctr"/>
                      <a:endParaRPr lang="en-US" spc="300" dirty="0">
                        <a:latin typeface="Bahnschrift SemiBold SemiConden" panose="020B0502040204020203" pitchFamily="34" charset="0"/>
                      </a:endParaRPr>
                    </a:p>
                  </a:txBody>
                  <a:tcPr>
                    <a:solidFill>
                      <a:srgbClr val="00B050"/>
                    </a:solidFill>
                  </a:tcPr>
                </a:tc>
                <a:extLst>
                  <a:ext uri="{0D108BD9-81ED-4DB2-BD59-A6C34878D82A}">
                    <a16:rowId xmlns:a16="http://schemas.microsoft.com/office/drawing/2014/main" xmlns="" val="4289125062"/>
                  </a:ext>
                </a:extLst>
              </a:tr>
              <a:tr h="370840">
                <a:tc>
                  <a:txBody>
                    <a:bodyPr/>
                    <a:lstStyle/>
                    <a:p>
                      <a:pPr algn="ctr"/>
                      <a:r>
                        <a:rPr lang="en-US" dirty="0">
                          <a:latin typeface="Tw Cen MT" panose="020B0602020104020603" pitchFamily="34" charset="0"/>
                        </a:rPr>
                        <a:t>Marketing</a:t>
                      </a:r>
                    </a:p>
                  </a:txBody>
                  <a:tcPr anchor="ctr"/>
                </a:tc>
                <a:tc>
                  <a:txBody>
                    <a:bodyPr/>
                    <a:lstStyle/>
                    <a:p>
                      <a:pPr algn="l"/>
                      <a:r>
                        <a:rPr lang="en-US" dirty="0">
                          <a:latin typeface="Tw Cen MT" panose="020B0602020104020603" pitchFamily="34" charset="0"/>
                        </a:rPr>
                        <a:t>Do not rely on customer surveys and create value added user experience through feature design, concept development and eco-friendly sustainable design</a:t>
                      </a:r>
                    </a:p>
                  </a:txBody>
                  <a:tcPr anchor="ctr"/>
                </a:tc>
                <a:tc>
                  <a:txBody>
                    <a:bodyPr/>
                    <a:lstStyle/>
                    <a:p>
                      <a:pPr algn="l"/>
                      <a:r>
                        <a:rPr lang="en-US" dirty="0">
                          <a:latin typeface="Tw Cen MT" panose="020B0602020104020603" pitchFamily="34" charset="0"/>
                        </a:rPr>
                        <a:t>Digital convergence using E-Processes and efforts in improving design investing in R&amp;D</a:t>
                      </a:r>
                    </a:p>
                  </a:txBody>
                  <a:tcPr anchor="ctr"/>
                </a:tc>
                <a:extLst>
                  <a:ext uri="{0D108BD9-81ED-4DB2-BD59-A6C34878D82A}">
                    <a16:rowId xmlns:a16="http://schemas.microsoft.com/office/drawing/2014/main" xmlns="" val="4032088107"/>
                  </a:ext>
                </a:extLst>
              </a:tr>
            </a:tbl>
          </a:graphicData>
        </a:graphic>
      </p:graphicFrame>
      <p:pic>
        <p:nvPicPr>
          <p:cNvPr id="9" name="Picture 8">
            <a:extLst>
              <a:ext uri="{FF2B5EF4-FFF2-40B4-BE49-F238E27FC236}">
                <a16:creationId xmlns:a16="http://schemas.microsoft.com/office/drawing/2014/main" xmlns="" id="{30D9731C-496A-4D94-8E71-D27D5DFCC00D}"/>
              </a:ext>
            </a:extLst>
          </p:cNvPr>
          <p:cNvPicPr>
            <a:picLocks noChangeAspect="1"/>
          </p:cNvPicPr>
          <p:nvPr/>
        </p:nvPicPr>
        <p:blipFill>
          <a:blip r:embed="rId5"/>
          <a:stretch>
            <a:fillRect/>
          </a:stretch>
        </p:blipFill>
        <p:spPr>
          <a:xfrm>
            <a:off x="4149366" y="804380"/>
            <a:ext cx="871804" cy="493819"/>
          </a:xfrm>
          <a:prstGeom prst="rect">
            <a:avLst/>
          </a:prstGeom>
        </p:spPr>
      </p:pic>
      <p:pic>
        <p:nvPicPr>
          <p:cNvPr id="12" name="Picture 11" descr="A picture containing LEGO, toy, table, indoor&#10;&#10;Description automatically generated">
            <a:extLst>
              <a:ext uri="{FF2B5EF4-FFF2-40B4-BE49-F238E27FC236}">
                <a16:creationId xmlns:a16="http://schemas.microsoft.com/office/drawing/2014/main" xmlns="" id="{F84D95FB-5371-4F3F-A966-4A813242EB4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14567" y="3314700"/>
            <a:ext cx="6023645" cy="3502826"/>
          </a:xfrm>
          <a:prstGeom prst="rect">
            <a:avLst/>
          </a:prstGeom>
        </p:spPr>
      </p:pic>
      <p:sp>
        <p:nvSpPr>
          <p:cNvPr id="8" name="Slide Number Placeholder 3">
            <a:extLst>
              <a:ext uri="{FF2B5EF4-FFF2-40B4-BE49-F238E27FC236}">
                <a16:creationId xmlns:a16="http://schemas.microsoft.com/office/drawing/2014/main" xmlns="" id="{A385E360-3B58-4233-93F9-3A68EC624D10}"/>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50</a:t>
            </a:r>
          </a:p>
        </p:txBody>
      </p:sp>
      <p:pic>
        <p:nvPicPr>
          <p:cNvPr id="11" name="Picture 10">
            <a:extLst>
              <a:ext uri="{FF2B5EF4-FFF2-40B4-BE49-F238E27FC236}">
                <a16:creationId xmlns:a16="http://schemas.microsoft.com/office/drawing/2014/main" xmlns="" id="{58C3EA58-8EE6-4B01-9BC0-802C941DF6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32948" y="810477"/>
            <a:ext cx="1371719" cy="487722"/>
          </a:xfrm>
          <a:prstGeom prst="rect">
            <a:avLst/>
          </a:prstGeom>
        </p:spPr>
      </p:pic>
    </p:spTree>
    <p:extLst>
      <p:ext uri="{BB962C8B-B14F-4D97-AF65-F5344CB8AC3E}">
        <p14:creationId xmlns:p14="http://schemas.microsoft.com/office/powerpoint/2010/main" val="1545237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sp>
        <p:nvSpPr>
          <p:cNvPr id="8" name="Slide Number Placeholder 3">
            <a:extLst>
              <a:ext uri="{FF2B5EF4-FFF2-40B4-BE49-F238E27FC236}">
                <a16:creationId xmlns:a16="http://schemas.microsoft.com/office/drawing/2014/main" xmlns="" id="{A385E360-3B58-4233-93F9-3A68EC624D10}"/>
              </a:ext>
            </a:extLst>
          </p:cNvPr>
          <p:cNvSpPr>
            <a:spLocks noGrp="1"/>
          </p:cNvSpPr>
          <p:nvPr>
            <p:ph type="sldNum" sz="quarter" idx="12"/>
          </p:nvPr>
        </p:nvSpPr>
        <p:spPr>
          <a:xfrm>
            <a:off x="11332028" y="6266760"/>
            <a:ext cx="544285" cy="32998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tint val="75000"/>
                  </a:prstClr>
                </a:solidFill>
                <a:effectLst/>
                <a:uLnTx/>
                <a:uFillTx/>
                <a:latin typeface="Times New Roman" panose="02020603050405020304" pitchFamily="18" charset="0"/>
                <a:ea typeface="+mn-ea"/>
                <a:cs typeface="Times New Roman" panose="02020603050405020304" pitchFamily="18" charset="0"/>
              </a:rPr>
              <a:t>51</a:t>
            </a:r>
          </a:p>
        </p:txBody>
      </p:sp>
      <p:pic>
        <p:nvPicPr>
          <p:cNvPr id="5" name="Picture 4">
            <a:extLst>
              <a:ext uri="{FF2B5EF4-FFF2-40B4-BE49-F238E27FC236}">
                <a16:creationId xmlns:a16="http://schemas.microsoft.com/office/drawing/2014/main" xmlns="" id="{B779AEC9-BCA7-41ED-9B6B-256B341397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25" y="106832"/>
            <a:ext cx="3950550" cy="859611"/>
          </a:xfrm>
          <a:prstGeom prst="rect">
            <a:avLst/>
          </a:prstGeom>
        </p:spPr>
      </p:pic>
      <p:sp>
        <p:nvSpPr>
          <p:cNvPr id="11" name="Rectangle 10">
            <a:extLst>
              <a:ext uri="{FF2B5EF4-FFF2-40B4-BE49-F238E27FC236}">
                <a16:creationId xmlns:a16="http://schemas.microsoft.com/office/drawing/2014/main" xmlns="" id="{62CC3C9B-DF2D-4FE4-8275-1B3A00999553}"/>
              </a:ext>
            </a:extLst>
          </p:cNvPr>
          <p:cNvSpPr/>
          <p:nvPr/>
        </p:nvSpPr>
        <p:spPr>
          <a:xfrm>
            <a:off x="229331" y="781776"/>
            <a:ext cx="11646982" cy="3693319"/>
          </a:xfrm>
          <a:prstGeom prst="rect">
            <a:avLst/>
          </a:prstGeom>
        </p:spPr>
        <p:txBody>
          <a:bodyPr wrap="square">
            <a:spAutoFit/>
          </a:bodyPr>
          <a:lstStyle/>
          <a:p>
            <a:pPr marL="285750" indent="-285750">
              <a:buFont typeface="Wingdings" panose="05000000000000000000" pitchFamily="2" charset="2"/>
              <a:buChar char="§"/>
            </a:pPr>
            <a:r>
              <a:rPr lang="en-US" dirty="0">
                <a:latin typeface="Tw Cen MT" panose="020B0602020104020603" pitchFamily="34" charset="0"/>
              </a:rPr>
              <a:t>To create the world's greatest consumer innovative electronics products.</a:t>
            </a:r>
          </a:p>
          <a:p>
            <a:endParaRPr lang="en-US" dirty="0">
              <a:latin typeface="Tw Cen MT" panose="020B0602020104020603" pitchFamily="34" charset="0"/>
            </a:endParaRPr>
          </a:p>
          <a:p>
            <a:pPr marL="285750" indent="-285750">
              <a:buFont typeface="Wingdings" panose="05000000000000000000" pitchFamily="2" charset="2"/>
              <a:buChar char="§"/>
            </a:pPr>
            <a:r>
              <a:rPr lang="en-US" dirty="0">
                <a:latin typeface="Tw Cen MT" panose="020B0602020104020603" pitchFamily="34" charset="0"/>
              </a:rPr>
              <a:t>Pioneered the now-ubiquitous concept of "lifestyle" products, offering slick, elegant execution of simplicity and functionality.</a:t>
            </a:r>
          </a:p>
          <a:p>
            <a:endParaRPr lang="en-US" dirty="0">
              <a:latin typeface="Tw Cen MT" panose="020B0602020104020603" pitchFamily="34" charset="0"/>
            </a:endParaRPr>
          </a:p>
          <a:p>
            <a:pPr marL="285750" indent="-285750">
              <a:buFont typeface="Wingdings" panose="05000000000000000000" pitchFamily="2" charset="2"/>
              <a:buChar char="§"/>
              <a:tabLst>
                <a:tab pos="1320800" algn="l"/>
              </a:tabLst>
            </a:pPr>
            <a:r>
              <a:rPr lang="en-US" dirty="0">
                <a:latin typeface="Tw Cen MT" panose="020B0602020104020603" pitchFamily="34" charset="0"/>
              </a:rPr>
              <a:t>To get closer to users and creators as our corporate direction in order to fulfill Sony’s mission to deliver kando.</a:t>
            </a:r>
          </a:p>
          <a:p>
            <a:pPr>
              <a:tabLst>
                <a:tab pos="1320800" algn="l"/>
              </a:tabLst>
            </a:pPr>
            <a:endParaRPr lang="en-US" dirty="0">
              <a:latin typeface="Tw Cen MT" panose="020B0602020104020603" pitchFamily="34" charset="0"/>
            </a:endParaRPr>
          </a:p>
          <a:p>
            <a:pPr marL="285750" indent="-285750">
              <a:buFont typeface="Wingdings" panose="05000000000000000000" pitchFamily="2" charset="2"/>
              <a:buChar char="§"/>
            </a:pPr>
            <a:r>
              <a:rPr lang="en-US" dirty="0">
                <a:latin typeface="Tw Cen MT" panose="020B0602020104020603" pitchFamily="34" charset="0"/>
              </a:rPr>
              <a:t>Spirit of challenge to "do what has never been done before“.</a:t>
            </a:r>
          </a:p>
          <a:p>
            <a:endParaRPr lang="en-US" dirty="0">
              <a:latin typeface="Tw Cen MT" panose="020B0602020104020603" pitchFamily="34" charset="0"/>
            </a:endParaRPr>
          </a:p>
          <a:p>
            <a:pPr marL="285750" indent="-285750">
              <a:buFont typeface="Wingdings" panose="05000000000000000000" pitchFamily="2" charset="2"/>
              <a:buChar char="§"/>
            </a:pPr>
            <a:r>
              <a:rPr lang="en-US" dirty="0">
                <a:latin typeface="Tw Cen MT" panose="020B0602020104020603" pitchFamily="34" charset="0"/>
              </a:rPr>
              <a:t>Creates economic value through high-quality products, services, and content.</a:t>
            </a:r>
          </a:p>
          <a:p>
            <a:endParaRPr lang="en-US" dirty="0">
              <a:latin typeface="Tw Cen MT" panose="020B0602020104020603" pitchFamily="34" charset="0"/>
            </a:endParaRPr>
          </a:p>
          <a:p>
            <a:pPr marL="285750" indent="-285750">
              <a:buFont typeface="Wingdings" panose="05000000000000000000" pitchFamily="2" charset="2"/>
              <a:buChar char="§"/>
            </a:pPr>
            <a:r>
              <a:rPr lang="en-US" dirty="0">
                <a:latin typeface="Tw Cen MT" panose="020B0602020104020603" pitchFamily="34" charset="0"/>
              </a:rPr>
              <a:t>No company in the world pushes the design envelope like Sony, whose constant fresh stream of "cool" defies explanation in business terms.</a:t>
            </a:r>
          </a:p>
        </p:txBody>
      </p:sp>
      <p:pic>
        <p:nvPicPr>
          <p:cNvPr id="3" name="Picture 2" descr="A screen shot of a computer&#10;&#10;Description automatically generated">
            <a:extLst>
              <a:ext uri="{FF2B5EF4-FFF2-40B4-BE49-F238E27FC236}">
                <a16:creationId xmlns:a16="http://schemas.microsoft.com/office/drawing/2014/main" xmlns="" id="{53BC4FCB-5BF2-4B75-9231-88FF2956C0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14101" y="4401012"/>
            <a:ext cx="2390069" cy="1630769"/>
          </a:xfrm>
          <a:prstGeom prst="rect">
            <a:avLst/>
          </a:prstGeom>
        </p:spPr>
      </p:pic>
    </p:spTree>
    <p:extLst>
      <p:ext uri="{BB962C8B-B14F-4D97-AF65-F5344CB8AC3E}">
        <p14:creationId xmlns:p14="http://schemas.microsoft.com/office/powerpoint/2010/main" val="912278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C9014FE9-70C0-4445-8CB0-F889101A5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997" y="367068"/>
            <a:ext cx="10160000" cy="5905500"/>
          </a:xfrm>
          <a:prstGeom prst="rect">
            <a:avLst/>
          </a:prstGeom>
        </p:spPr>
      </p:pic>
      <p:pic>
        <p:nvPicPr>
          <p:cNvPr id="8" name="Picture 7">
            <a:extLst>
              <a:ext uri="{FF2B5EF4-FFF2-40B4-BE49-F238E27FC236}">
                <a16:creationId xmlns:a16="http://schemas.microsoft.com/office/drawing/2014/main" xmlns="" id="{3ED36171-86DC-4629-A8F4-5DE8EF6984C3}"/>
              </a:ext>
            </a:extLst>
          </p:cNvPr>
          <p:cNvPicPr>
            <a:picLocks noChangeAspect="1"/>
          </p:cNvPicPr>
          <p:nvPr/>
        </p:nvPicPr>
        <p:blipFill>
          <a:blip r:embed="rId3"/>
          <a:stretch>
            <a:fillRect/>
          </a:stretch>
        </p:blipFill>
        <p:spPr>
          <a:xfrm>
            <a:off x="2300904" y="4167594"/>
            <a:ext cx="7590178" cy="1182727"/>
          </a:xfrm>
          <a:prstGeom prst="rect">
            <a:avLst/>
          </a:prstGeom>
        </p:spPr>
      </p:pic>
      <p:pic>
        <p:nvPicPr>
          <p:cNvPr id="4" name="Picture 3" descr="A picture containing balloon, aircraft, accessory, transport&#10;&#10;Description automatically generated">
            <a:extLst>
              <a:ext uri="{FF2B5EF4-FFF2-40B4-BE49-F238E27FC236}">
                <a16:creationId xmlns:a16="http://schemas.microsoft.com/office/drawing/2014/main" xmlns="" id="{328A0CCB-3559-4784-BE12-94FAA3EDCD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95730" y="2152792"/>
            <a:ext cx="1761652" cy="1211589"/>
          </a:xfrm>
          <a:prstGeom prst="rect">
            <a:avLst/>
          </a:prstGeom>
        </p:spPr>
      </p:pic>
    </p:spTree>
    <p:extLst>
      <p:ext uri="{BB962C8B-B14F-4D97-AF65-F5344CB8AC3E}">
        <p14:creationId xmlns:p14="http://schemas.microsoft.com/office/powerpoint/2010/main" val="3530118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27520"/>
          </a:xfrm>
          <a:prstGeom prst="rect">
            <a:avLst/>
          </a:prstGeom>
        </p:spPr>
      </p:pic>
      <p:sp>
        <p:nvSpPr>
          <p:cNvPr id="5" name="Slide Number Placeholder 3">
            <a:extLst>
              <a:ext uri="{FF2B5EF4-FFF2-40B4-BE49-F238E27FC236}">
                <a16:creationId xmlns:a16="http://schemas.microsoft.com/office/drawing/2014/main" xmlns="" id="{7E685EAF-1BAD-423E-A5E3-55A1371D2B9A}"/>
              </a:ext>
            </a:extLst>
          </p:cNvPr>
          <p:cNvSpPr>
            <a:spLocks noGrp="1"/>
          </p:cNvSpPr>
          <p:nvPr>
            <p:ph type="sldNum" sz="quarter" idx="12"/>
          </p:nvPr>
        </p:nvSpPr>
        <p:spPr>
          <a:xfrm>
            <a:off x="11332028" y="6266760"/>
            <a:ext cx="544285" cy="32998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tint val="75000"/>
                  </a:prstClr>
                </a:solidFill>
                <a:effectLst/>
                <a:uLnTx/>
                <a:uFillTx/>
                <a:latin typeface="Times New Roman" panose="02020603050405020304" pitchFamily="18" charset="0"/>
                <a:ea typeface="+mn-ea"/>
                <a:cs typeface="Times New Roman" panose="02020603050405020304" pitchFamily="18" charset="0"/>
              </a:rPr>
              <a:t>53</a:t>
            </a:r>
          </a:p>
        </p:txBody>
      </p:sp>
      <p:sp>
        <p:nvSpPr>
          <p:cNvPr id="3" name="Rectangle 2">
            <a:extLst>
              <a:ext uri="{FF2B5EF4-FFF2-40B4-BE49-F238E27FC236}">
                <a16:creationId xmlns:a16="http://schemas.microsoft.com/office/drawing/2014/main" xmlns="" id="{733211E3-DA35-4694-8FE7-937BF0144972}"/>
              </a:ext>
            </a:extLst>
          </p:cNvPr>
          <p:cNvSpPr/>
          <p:nvPr/>
        </p:nvSpPr>
        <p:spPr>
          <a:xfrm>
            <a:off x="0" y="745100"/>
            <a:ext cx="11876313" cy="5413341"/>
          </a:xfrm>
          <a:prstGeom prst="rect">
            <a:avLst/>
          </a:prstGeom>
        </p:spPr>
        <p:txBody>
          <a:bodyPr wrap="square">
            <a:spAutoFit/>
          </a:bodyPr>
          <a:lstStyle/>
          <a:p>
            <a:pPr marL="5143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PMingLiU" panose="02020500000000000000" pitchFamily="18" charset="-120"/>
                <a:cs typeface="Times New Roman" panose="02020603050405020304" pitchFamily="18" charset="0"/>
              </a:rPr>
              <a:t>Paul Sloane, 2018. Innovation Insights from the Founder of Sony.</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PMingLiU" panose="02020500000000000000" pitchFamily="18" charset="-120"/>
              <a:cs typeface="Times New Roman" panose="02020603050405020304" pitchFamily="18" charset="0"/>
            </a:endParaRPr>
          </a:p>
          <a:p>
            <a:pPr marL="228600" marR="0" lvl="0" indent="279400" algn="l" defTabSz="914400" rtl="0" eaLnBrk="1" fontAlgn="auto" latinLnBrk="0" hangingPunct="1">
              <a:lnSpc>
                <a:spcPct val="107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FFFFFF"/>
                </a:solidFill>
                <a:effectLst/>
                <a:uLnTx/>
                <a:uFillTx/>
                <a:latin typeface="Tw Cen MT" panose="020B0602020104020603" pitchFamily="34" charset="0"/>
                <a:ea typeface="PMingLiU" panose="02020500000000000000" pitchFamily="18" charset="-120"/>
                <a:cs typeface="Times New Roman" panose="02020603050405020304" pitchFamily="18" charset="0"/>
                <a:hlinkClick r:id="rId4">
                  <a:extLst>
                    <a:ext uri="{A12FA001-AC4F-418D-AE19-62706E023703}">
                      <ahyp:hlinkClr xmlns:ahyp="http://schemas.microsoft.com/office/drawing/2018/hyperlinkcolor" xmlns="" val="tx"/>
                    </a:ext>
                  </a:extLst>
                </a:hlinkClick>
              </a:rPr>
              <a:t>http://www.innovationmanagement.se/2018/11/21/innovation-insights-from-the-founder-of-sony/</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PMingLiU" panose="02020500000000000000" pitchFamily="18" charset="-120"/>
              <a:cs typeface="Times New Roman" panose="02020603050405020304" pitchFamily="18" charset="0"/>
            </a:endParaRPr>
          </a:p>
          <a:p>
            <a:pPr marL="5143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PMingLiU" panose="02020500000000000000" pitchFamily="18" charset="-120"/>
                <a:cs typeface="Times New Roman" panose="02020603050405020304" pitchFamily="18" charset="0"/>
              </a:rPr>
              <a:t>Anaheim University, 2019. About Akio Morita.</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PMingLiU" panose="02020500000000000000" pitchFamily="18" charset="-120"/>
              <a:cs typeface="Times New Roman" panose="02020603050405020304" pitchFamily="18" charset="0"/>
            </a:endParaRPr>
          </a:p>
          <a:p>
            <a:pPr marL="5080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FFFFFF"/>
                </a:solidFill>
                <a:effectLst/>
                <a:uLnTx/>
                <a:uFillTx/>
                <a:latin typeface="Tw Cen MT" panose="020B0602020104020603" pitchFamily="34" charset="0"/>
                <a:ea typeface="PMingLiU" panose="02020500000000000000" pitchFamily="18" charset="-120"/>
                <a:cs typeface="Times New Roman" panose="02020603050405020304" pitchFamily="18" charset="0"/>
                <a:hlinkClick r:id="rId5">
                  <a:extLst>
                    <a:ext uri="{A12FA001-AC4F-418D-AE19-62706E023703}">
                      <ahyp:hlinkClr xmlns:ahyp="http://schemas.microsoft.com/office/drawing/2018/hyperlinkcolor" xmlns="" val="tx"/>
                    </a:ext>
                  </a:extLst>
                </a:hlinkClick>
              </a:rPr>
              <a:t>https://anaheim.edu/student-videos/222-akio-morita-school-of-business/35-about-akio-morita.html</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PMingLiU" panose="02020500000000000000" pitchFamily="18" charset="-120"/>
              <a:cs typeface="Times New Roman" panose="02020603050405020304" pitchFamily="18" charset="0"/>
            </a:endParaRPr>
          </a:p>
          <a:p>
            <a:pPr marL="5143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PMingLiU" panose="02020500000000000000" pitchFamily="18" charset="-120"/>
                <a:cs typeface="Times New Roman" panose="02020603050405020304" pitchFamily="18" charset="0"/>
              </a:rPr>
              <a:t>Engineering and Technology History Wiki (ETHW), 2017. Akio Morita Biography.</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PMingLiU" panose="02020500000000000000" pitchFamily="18" charset="-120"/>
              <a:cs typeface="Times New Roman" panose="02020603050405020304" pitchFamily="18" charset="0"/>
            </a:endParaRPr>
          </a:p>
          <a:p>
            <a:pPr marL="228600" marR="0" lvl="0" indent="279400" algn="l" defTabSz="914400" rtl="0" eaLnBrk="1" fontAlgn="auto" latinLnBrk="0" hangingPunct="1">
              <a:lnSpc>
                <a:spcPct val="107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FFFFFF"/>
                </a:solidFill>
                <a:effectLst/>
                <a:uLnTx/>
                <a:uFillTx/>
                <a:latin typeface="Tw Cen MT" panose="020B0602020104020603" pitchFamily="34" charset="0"/>
                <a:ea typeface="PMingLiU" panose="02020500000000000000" pitchFamily="18" charset="-120"/>
                <a:cs typeface="Times New Roman" panose="02020603050405020304" pitchFamily="18" charset="0"/>
                <a:hlinkClick r:id="rId6">
                  <a:extLst>
                    <a:ext uri="{A12FA001-AC4F-418D-AE19-62706E023703}">
                      <ahyp:hlinkClr xmlns:ahyp="http://schemas.microsoft.com/office/drawing/2018/hyperlinkcolor" xmlns="" val="tx"/>
                    </a:ext>
                  </a:extLst>
                </a:hlinkClick>
              </a:rPr>
              <a:t>https://ethw.org/Akio_Morita</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PMingLiU" panose="02020500000000000000" pitchFamily="18" charset="-120"/>
              <a:cs typeface="Times New Roman" panose="02020603050405020304" pitchFamily="18" charset="0"/>
            </a:endParaRPr>
          </a:p>
          <a:p>
            <a:pPr marL="5143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PMingLiU" panose="02020500000000000000" pitchFamily="18" charset="-120"/>
                <a:cs typeface="Times New Roman" panose="02020603050405020304" pitchFamily="18" charset="0"/>
              </a:rPr>
              <a:t>Semiconductor History Museum of Japan, 2011. Masaru Ibuka.</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PMingLiU" panose="02020500000000000000" pitchFamily="18" charset="-120"/>
              <a:cs typeface="Times New Roman" panose="02020603050405020304" pitchFamily="18" charset="0"/>
            </a:endParaRPr>
          </a:p>
          <a:p>
            <a:pPr marL="228600" marR="0" lvl="0" indent="279400" algn="l" defTabSz="914400" rtl="0" eaLnBrk="1" fontAlgn="auto" latinLnBrk="0" hangingPunct="1">
              <a:lnSpc>
                <a:spcPct val="107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FFFFFF"/>
                </a:solidFill>
                <a:effectLst/>
                <a:uLnTx/>
                <a:uFillTx/>
                <a:latin typeface="Tw Cen MT" panose="020B0602020104020603" pitchFamily="34" charset="0"/>
                <a:ea typeface="PMingLiU" panose="02020500000000000000" pitchFamily="18" charset="-120"/>
                <a:cs typeface="Times New Roman" panose="02020603050405020304" pitchFamily="18" charset="0"/>
                <a:hlinkClick r:id="rId7">
                  <a:extLst>
                    <a:ext uri="{A12FA001-AC4F-418D-AE19-62706E023703}">
                      <ahyp:hlinkClr xmlns:ahyp="http://schemas.microsoft.com/office/drawing/2018/hyperlinkcolor" xmlns="" val="tx"/>
                    </a:ext>
                  </a:extLst>
                </a:hlinkClick>
              </a:rPr>
              <a:t>http://www.shmj.or.jp/english/pioneers/pnr06.html</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PMingLiU" panose="02020500000000000000" pitchFamily="18" charset="-120"/>
              <a:cs typeface="Times New Roman" panose="02020603050405020304" pitchFamily="18" charset="0"/>
            </a:endParaRPr>
          </a:p>
          <a:p>
            <a:pPr marL="5143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PMingLiU" panose="02020500000000000000" pitchFamily="18" charset="-120"/>
                <a:cs typeface="Times New Roman" panose="02020603050405020304" pitchFamily="18" charset="0"/>
              </a:rPr>
              <a:t>Goodreads, 2019.  Masaru Ibuka.</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PMingLiU" panose="02020500000000000000" pitchFamily="18" charset="-120"/>
              <a:cs typeface="Times New Roman" panose="02020603050405020304" pitchFamily="18" charset="0"/>
            </a:endParaRPr>
          </a:p>
          <a:p>
            <a:pPr marL="5080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FFFFFF"/>
                </a:solidFill>
                <a:effectLst/>
                <a:uLnTx/>
                <a:uFillTx/>
                <a:latin typeface="Tw Cen MT" panose="020B0602020104020603" pitchFamily="34" charset="0"/>
                <a:ea typeface="PMingLiU" panose="02020500000000000000" pitchFamily="18" charset="-120"/>
                <a:cs typeface="Times New Roman" panose="02020603050405020304" pitchFamily="18" charset="0"/>
                <a:hlinkClick r:id="rId8">
                  <a:extLst>
                    <a:ext uri="{A12FA001-AC4F-418D-AE19-62706E023703}">
                      <ahyp:hlinkClr xmlns:ahyp="http://schemas.microsoft.com/office/drawing/2018/hyperlinkcolor" xmlns="" val="tx"/>
                    </a:ext>
                  </a:extLst>
                </a:hlinkClick>
              </a:rPr>
              <a:t>https://www.goodreads.com/author/show/730324.Masaru_Ibuka</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PMingLiU" panose="02020500000000000000" pitchFamily="18" charset="-120"/>
              <a:cs typeface="Times New Roman" panose="02020603050405020304" pitchFamily="18" charset="0"/>
            </a:endParaRPr>
          </a:p>
          <a:p>
            <a:pPr marL="5143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PMingLiU" panose="02020500000000000000" pitchFamily="18" charset="-120"/>
                <a:cs typeface="Times New Roman" panose="02020603050405020304" pitchFamily="18" charset="0"/>
              </a:rPr>
              <a:t>Sony. Corporate History.</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PMingLiU" panose="02020500000000000000" pitchFamily="18" charset="-120"/>
              <a:cs typeface="Times New Roman" panose="02020603050405020304" pitchFamily="18" charset="0"/>
            </a:endParaRPr>
          </a:p>
          <a:p>
            <a:pPr marL="228600" marR="0" lvl="0" indent="279400" algn="l" defTabSz="914400" rtl="0" eaLnBrk="1" fontAlgn="auto" latinLnBrk="0" hangingPunct="1">
              <a:lnSpc>
                <a:spcPct val="107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FFFFFF"/>
                </a:solidFill>
                <a:effectLst/>
                <a:uLnTx/>
                <a:uFillTx/>
                <a:latin typeface="Tw Cen MT" panose="020B0602020104020603" pitchFamily="34" charset="0"/>
                <a:ea typeface="PMingLiU" panose="02020500000000000000" pitchFamily="18" charset="-120"/>
                <a:cs typeface="Times New Roman" panose="02020603050405020304" pitchFamily="18" charset="0"/>
                <a:hlinkClick r:id="rId9">
                  <a:extLst>
                    <a:ext uri="{A12FA001-AC4F-418D-AE19-62706E023703}">
                      <ahyp:hlinkClr xmlns:ahyp="http://schemas.microsoft.com/office/drawing/2018/hyperlinkcolor" xmlns="" val="tx"/>
                    </a:ext>
                  </a:extLst>
                </a:hlinkClick>
              </a:rPr>
              <a:t>https://www.sony.net/SonyInfo/CorporateInfo/History/history.html#list1</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PMingLiU" panose="02020500000000000000" pitchFamily="18" charset="-120"/>
              <a:cs typeface="Times New Roman" panose="02020603050405020304" pitchFamily="18" charset="0"/>
            </a:endParaRPr>
          </a:p>
          <a:p>
            <a:pPr marL="5143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PMingLiU" panose="02020500000000000000" pitchFamily="18" charset="-120"/>
                <a:cs typeface="Times New Roman" panose="02020603050405020304" pitchFamily="18" charset="0"/>
              </a:rPr>
              <a:t>Financial Times. About Sony.</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PMingLiU" panose="02020500000000000000" pitchFamily="18" charset="-120"/>
              <a:cs typeface="Times New Roman" panose="02020603050405020304" pitchFamily="18" charset="0"/>
            </a:endParaRPr>
          </a:p>
          <a:p>
            <a:pPr marL="5080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FFFFFF"/>
                </a:solidFill>
                <a:effectLst/>
                <a:uLnTx/>
                <a:uFillTx/>
                <a:latin typeface="Tw Cen MT" panose="020B0602020104020603" pitchFamily="34" charset="0"/>
                <a:ea typeface="PMingLiU" panose="02020500000000000000" pitchFamily="18" charset="-120"/>
                <a:cs typeface="Times New Roman" panose="02020603050405020304" pitchFamily="18" charset="0"/>
                <a:hlinkClick r:id="rId10">
                  <a:extLst>
                    <a:ext uri="{A12FA001-AC4F-418D-AE19-62706E023703}">
                      <ahyp:hlinkClr xmlns:ahyp="http://schemas.microsoft.com/office/drawing/2018/hyperlinkcolor" xmlns="" val="tx"/>
                    </a:ext>
                  </a:extLst>
                </a:hlinkClick>
              </a:rPr>
              <a:t>https://markets.ft.com/data/equities/tearsheet/profile?s=SON1:MUN</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PMingLiU" panose="02020500000000000000" pitchFamily="18" charset="-120"/>
              <a:cs typeface="Times New Roman" panose="02020603050405020304" pitchFamily="18" charset="0"/>
            </a:endParaRPr>
          </a:p>
          <a:p>
            <a:pPr marL="5143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PMingLiU" panose="02020500000000000000" pitchFamily="18" charset="-120"/>
                <a:cs typeface="Times New Roman" panose="02020603050405020304" pitchFamily="18" charset="0"/>
              </a:rPr>
              <a:t>Pauline Meyer, 2017. Sony Corporation’s Vision Statement &amp; Mission Statement.</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PMingLiU" panose="02020500000000000000" pitchFamily="18" charset="-120"/>
              <a:cs typeface="Times New Roman" panose="02020603050405020304" pitchFamily="18" charset="0"/>
            </a:endParaRPr>
          </a:p>
          <a:p>
            <a:pPr marL="228600" marR="0" lvl="0" indent="279400" algn="l" defTabSz="914400" rtl="0" eaLnBrk="1" fontAlgn="auto" latinLnBrk="0" hangingPunct="1">
              <a:lnSpc>
                <a:spcPct val="107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FFFFFF"/>
                </a:solidFill>
                <a:effectLst/>
                <a:uLnTx/>
                <a:uFillTx/>
                <a:latin typeface="Tw Cen MT" panose="020B0602020104020603" pitchFamily="34" charset="0"/>
                <a:ea typeface="PMingLiU" panose="02020500000000000000" pitchFamily="18" charset="-120"/>
                <a:cs typeface="Times New Roman" panose="02020603050405020304" pitchFamily="18" charset="0"/>
                <a:hlinkClick r:id="rId11">
                  <a:extLst>
                    <a:ext uri="{A12FA001-AC4F-418D-AE19-62706E023703}">
                      <ahyp:hlinkClr xmlns:ahyp="http://schemas.microsoft.com/office/drawing/2018/hyperlinkcolor" xmlns="" val="tx"/>
                    </a:ext>
                  </a:extLst>
                </a:hlinkClick>
              </a:rPr>
              <a:t>http://panmore.com/sony-corporation-vision-statement-mission-statement</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PMingLiU" panose="02020500000000000000" pitchFamily="18" charset="-120"/>
              <a:cs typeface="Times New Roman" panose="02020603050405020304" pitchFamily="18" charset="0"/>
            </a:endParaRPr>
          </a:p>
          <a:p>
            <a:pPr marL="5143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PMingLiU" panose="02020500000000000000" pitchFamily="18" charset="-120"/>
                <a:cs typeface="Times New Roman" panose="02020603050405020304" pitchFamily="18" charset="0"/>
              </a:rPr>
              <a:t>Sony. About Us</a:t>
            </a:r>
            <a:r>
              <a:rPr kumimoji="0" lang="en-US" altLang="zh-TW" sz="1800" b="0" i="0" u="none" strike="noStrike" kern="1200" cap="none" spc="0" normalizeH="0" baseline="0" noProof="0" dirty="0">
                <a:ln>
                  <a:noFill/>
                </a:ln>
                <a:solidFill>
                  <a:srgbClr val="FFFFFF"/>
                </a:solidFill>
                <a:effectLst/>
                <a:uLnTx/>
                <a:uFillTx/>
                <a:latin typeface="Tw Cen MT" panose="020B0602020104020603" pitchFamily="34" charset="0"/>
                <a:ea typeface="PMingLiU" panose="02020500000000000000" pitchFamily="18" charset="-120"/>
                <a:cs typeface="Times New Roman" panose="02020603050405020304" pitchFamily="18" charset="0"/>
              </a:rPr>
              <a:t>︰</a:t>
            </a: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PMingLiU" panose="02020500000000000000" pitchFamily="18" charset="-120"/>
                <a:cs typeface="Times New Roman" panose="02020603050405020304" pitchFamily="18" charset="0"/>
              </a:rPr>
              <a:t>Philosophy.</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PMingLiU" panose="02020500000000000000" pitchFamily="18" charset="-120"/>
              <a:cs typeface="Times New Roman" panose="02020603050405020304" pitchFamily="18" charset="0"/>
            </a:endParaRPr>
          </a:p>
          <a:p>
            <a:pPr marL="228600" marR="0" lvl="0" indent="279400" algn="l" defTabSz="914400" rtl="0" eaLnBrk="1" fontAlgn="auto" latinLnBrk="0" hangingPunct="1">
              <a:lnSpc>
                <a:spcPct val="107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FFFFFF"/>
                </a:solidFill>
                <a:effectLst/>
                <a:uLnTx/>
                <a:uFillTx/>
                <a:latin typeface="Tw Cen MT" panose="020B0602020104020603" pitchFamily="34" charset="0"/>
                <a:ea typeface="PMingLiU" panose="02020500000000000000" pitchFamily="18" charset="-120"/>
                <a:cs typeface="Times New Roman" panose="02020603050405020304" pitchFamily="18" charset="0"/>
                <a:hlinkClick r:id="rId12">
                  <a:extLst>
                    <a:ext uri="{A12FA001-AC4F-418D-AE19-62706E023703}">
                      <ahyp:hlinkClr xmlns:ahyp="http://schemas.microsoft.com/office/drawing/2018/hyperlinkcolor" xmlns="" val="tx"/>
                    </a:ext>
                  </a:extLst>
                </a:hlinkClick>
              </a:rPr>
              <a:t>https://www.sony.net/SonyInfo/design/philosophy/</a:t>
            </a:r>
            <a:endParaRPr kumimoji="0" lang="en-US" sz="1800" b="0" i="0" u="sng" strike="noStrike" kern="1200" cap="none" spc="0" normalizeH="0" baseline="0" noProof="0" dirty="0">
              <a:ln>
                <a:noFill/>
              </a:ln>
              <a:solidFill>
                <a:srgbClr val="FFFFFF"/>
              </a:solidFill>
              <a:effectLst/>
              <a:uLnTx/>
              <a:uFillTx/>
              <a:latin typeface="Calibri" panose="020F0502020204030204" pitchFamily="34" charset="0"/>
              <a:ea typeface="PMingLiU" panose="02020500000000000000" pitchFamily="18" charset="-120"/>
              <a:cs typeface="Times New Roman" panose="02020603050405020304" pitchFamily="18" charset="0"/>
            </a:endParaRPr>
          </a:p>
        </p:txBody>
      </p:sp>
      <p:pic>
        <p:nvPicPr>
          <p:cNvPr id="10" name="Picture 9">
            <a:extLst>
              <a:ext uri="{FF2B5EF4-FFF2-40B4-BE49-F238E27FC236}">
                <a16:creationId xmlns:a16="http://schemas.microsoft.com/office/drawing/2014/main" xmlns="" id="{DA6E2047-89DB-4FC9-8A18-5F75FEC870D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125" y="106832"/>
            <a:ext cx="2676376" cy="859611"/>
          </a:xfrm>
          <a:prstGeom prst="rect">
            <a:avLst/>
          </a:prstGeom>
        </p:spPr>
      </p:pic>
    </p:spTree>
    <p:extLst>
      <p:ext uri="{BB962C8B-B14F-4D97-AF65-F5344CB8AC3E}">
        <p14:creationId xmlns:p14="http://schemas.microsoft.com/office/powerpoint/2010/main" val="2866183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27520"/>
          </a:xfrm>
          <a:prstGeom prst="rect">
            <a:avLst/>
          </a:prstGeom>
        </p:spPr>
      </p:pic>
      <p:sp>
        <p:nvSpPr>
          <p:cNvPr id="5" name="Slide Number Placeholder 3">
            <a:extLst>
              <a:ext uri="{FF2B5EF4-FFF2-40B4-BE49-F238E27FC236}">
                <a16:creationId xmlns:a16="http://schemas.microsoft.com/office/drawing/2014/main" xmlns="" id="{7E685EAF-1BAD-423E-A5E3-55A1371D2B9A}"/>
              </a:ext>
            </a:extLst>
          </p:cNvPr>
          <p:cNvSpPr>
            <a:spLocks noGrp="1"/>
          </p:cNvSpPr>
          <p:nvPr>
            <p:ph type="sldNum" sz="quarter" idx="12"/>
          </p:nvPr>
        </p:nvSpPr>
        <p:spPr>
          <a:xfrm>
            <a:off x="11332028" y="6266760"/>
            <a:ext cx="544285" cy="32998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tint val="75000"/>
                  </a:prstClr>
                </a:solidFill>
                <a:effectLst/>
                <a:uLnTx/>
                <a:uFillTx/>
                <a:latin typeface="Times New Roman" panose="02020603050405020304" pitchFamily="18" charset="0"/>
                <a:ea typeface="+mn-ea"/>
                <a:cs typeface="Times New Roman" panose="02020603050405020304" pitchFamily="18" charset="0"/>
              </a:rPr>
              <a:t>54</a:t>
            </a:r>
          </a:p>
        </p:txBody>
      </p:sp>
      <p:sp>
        <p:nvSpPr>
          <p:cNvPr id="3" name="Rectangle 2">
            <a:extLst>
              <a:ext uri="{FF2B5EF4-FFF2-40B4-BE49-F238E27FC236}">
                <a16:creationId xmlns:a16="http://schemas.microsoft.com/office/drawing/2014/main" xmlns="" id="{733211E3-DA35-4694-8FE7-937BF0144972}"/>
              </a:ext>
            </a:extLst>
          </p:cNvPr>
          <p:cNvSpPr/>
          <p:nvPr/>
        </p:nvSpPr>
        <p:spPr>
          <a:xfrm>
            <a:off x="0" y="745100"/>
            <a:ext cx="11876313" cy="2449710"/>
          </a:xfrm>
          <a:prstGeom prst="rect">
            <a:avLst/>
          </a:prstGeom>
        </p:spPr>
        <p:txBody>
          <a:bodyPr wrap="square">
            <a:spAutoFit/>
          </a:bodyPr>
          <a:lstStyle/>
          <a:p>
            <a:pPr marL="5143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PMingLiU" panose="02020500000000000000" pitchFamily="18" charset="-120"/>
                <a:cs typeface="Times New Roman" panose="02020603050405020304" pitchFamily="18" charset="0"/>
              </a:rPr>
              <a:t>Kristin Ingala, 2015. Is the Marketing Communications Plan different the Marketing Plan?.</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PMingLiU" panose="02020500000000000000" pitchFamily="18" charset="-120"/>
              <a:cs typeface="Times New Roman" panose="02020603050405020304" pitchFamily="18" charset="0"/>
            </a:endParaRPr>
          </a:p>
          <a:p>
            <a:pPr marL="228600" marR="0" lvl="0" indent="279400" algn="l" defTabSz="914400" rtl="0" eaLnBrk="1" fontAlgn="auto" latinLnBrk="0" hangingPunct="1">
              <a:lnSpc>
                <a:spcPct val="107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FFFFFF"/>
                </a:solidFill>
                <a:effectLst/>
                <a:uLnTx/>
                <a:uFillTx/>
                <a:latin typeface="Tw Cen MT" panose="020B0602020104020603" pitchFamily="34" charset="0"/>
                <a:ea typeface="PMingLiU" panose="02020500000000000000" pitchFamily="18" charset="-120"/>
                <a:cs typeface="Times New Roman" panose="02020603050405020304" pitchFamily="18" charset="0"/>
                <a:hlinkClick r:id="rId4">
                  <a:extLst>
                    <a:ext uri="{A12FA001-AC4F-418D-AE19-62706E023703}">
                      <ahyp:hlinkClr xmlns:ahyp="http://schemas.microsoft.com/office/drawing/2018/hyperlinkcolor" xmlns="" val="tx"/>
                    </a:ext>
                  </a:extLst>
                </a:hlinkClick>
              </a:rPr>
              <a:t>http://kingalamk422.blogspot.com/2015/11/is-marketing-communications-plan.html</a:t>
            </a:r>
            <a:endParaRPr kumimoji="0" lang="en-US" sz="1800" b="0" i="0" u="sng" strike="noStrike" kern="1200" cap="none" spc="0" normalizeH="0" baseline="0" noProof="0" dirty="0">
              <a:ln>
                <a:noFill/>
              </a:ln>
              <a:solidFill>
                <a:srgbClr val="FFFFFF"/>
              </a:solidFill>
              <a:effectLst/>
              <a:uLnTx/>
              <a:uFillTx/>
              <a:latin typeface="Tw Cen MT" panose="020B0602020104020603" pitchFamily="34" charset="0"/>
              <a:ea typeface="PMingLiU" panose="02020500000000000000" pitchFamily="18" charset="-120"/>
              <a:cs typeface="Times New Roman" panose="02020603050405020304" pitchFamily="18" charset="0"/>
            </a:endParaRPr>
          </a:p>
          <a:p>
            <a:pPr marL="5143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PMingLiU" panose="02020500000000000000" pitchFamily="18" charset="-120"/>
                <a:cs typeface="Times New Roman" panose="02020603050405020304" pitchFamily="18" charset="0"/>
              </a:rPr>
              <a:t>Roberta Greenspan, 2017. Sony Corporation’s Marketing Mix (4Ps) Analysis.</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PMingLiU" panose="02020500000000000000" pitchFamily="18" charset="-120"/>
              <a:cs typeface="Times New Roman" panose="02020603050405020304" pitchFamily="18" charset="0"/>
            </a:endParaRPr>
          </a:p>
          <a:p>
            <a:pPr marL="5080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FFFFFF"/>
                </a:solidFill>
                <a:effectLst/>
                <a:uLnTx/>
                <a:uFillTx/>
                <a:latin typeface="Tw Cen MT" panose="020B0602020104020603" pitchFamily="34" charset="0"/>
                <a:ea typeface="PMingLiU" panose="02020500000000000000" pitchFamily="18" charset="-120"/>
                <a:cs typeface="Times New Roman" panose="02020603050405020304" pitchFamily="18" charset="0"/>
                <a:hlinkClick r:id="rId5">
                  <a:extLst>
                    <a:ext uri="{A12FA001-AC4F-418D-AE19-62706E023703}">
                      <ahyp:hlinkClr xmlns:ahyp="http://schemas.microsoft.com/office/drawing/2018/hyperlinkcolor" xmlns="" val="tx"/>
                    </a:ext>
                  </a:extLst>
                </a:hlinkClick>
              </a:rPr>
              <a:t>http://panmore.com/sony-corporation-marketing-mix-4ps-analysis</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PMingLiU" panose="02020500000000000000" pitchFamily="18" charset="-120"/>
              <a:cs typeface="Times New Roman" panose="02020603050405020304" pitchFamily="18" charset="0"/>
            </a:endParaRPr>
          </a:p>
          <a:p>
            <a:pPr marL="5143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PMingLiU" panose="02020500000000000000" pitchFamily="18" charset="-120"/>
                <a:cs typeface="Times New Roman" panose="02020603050405020304" pitchFamily="18" charset="0"/>
              </a:rPr>
              <a:t>MBA Skool, 2018. Sony Marketing Mix (4Ps) Strategy</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PMingLiU" panose="02020500000000000000" pitchFamily="18" charset="-120"/>
              <a:cs typeface="Times New Roman" panose="02020603050405020304" pitchFamily="18" charset="0"/>
            </a:endParaRPr>
          </a:p>
          <a:p>
            <a:pPr marL="228600" marR="0" lvl="0" indent="279400" algn="l" defTabSz="914400" rtl="0" eaLnBrk="1" fontAlgn="auto" latinLnBrk="0" hangingPunct="1">
              <a:lnSpc>
                <a:spcPct val="107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FFFFFF"/>
                </a:solidFill>
                <a:effectLst/>
                <a:uLnTx/>
                <a:uFillTx/>
                <a:latin typeface="Tw Cen MT" panose="020B0602020104020603" pitchFamily="34" charset="0"/>
                <a:ea typeface="PMingLiU" panose="02020500000000000000" pitchFamily="18" charset="-120"/>
                <a:cs typeface="Times New Roman" panose="02020603050405020304" pitchFamily="18" charset="0"/>
                <a:hlinkClick r:id="rId6">
                  <a:extLst>
                    <a:ext uri="{A12FA001-AC4F-418D-AE19-62706E023703}">
                      <ahyp:hlinkClr xmlns:ahyp="http://schemas.microsoft.com/office/drawing/2018/hyperlinkcolor" xmlns="" val="tx"/>
                    </a:ext>
                  </a:extLst>
                </a:hlinkClick>
              </a:rPr>
              <a:t>https://www.mbaskool.com/marketing-mix/products/17045-sony.html</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PMingLiU" panose="02020500000000000000" pitchFamily="18" charset="-120"/>
              <a:cs typeface="Times New Roman" panose="02020603050405020304" pitchFamily="18" charset="0"/>
            </a:endParaRPr>
          </a:p>
          <a:p>
            <a:pPr marL="5143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PMingLiU" panose="02020500000000000000" pitchFamily="18" charset="-120"/>
                <a:cs typeface="Times New Roman" panose="02020603050405020304" pitchFamily="18" charset="0"/>
              </a:rPr>
              <a:t>MBA Skool, 2018. Sony SWOT Analysis</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PMingLiU" panose="02020500000000000000" pitchFamily="18" charset="-120"/>
              <a:cs typeface="Times New Roman" panose="02020603050405020304" pitchFamily="18" charset="0"/>
            </a:endParaRPr>
          </a:p>
          <a:p>
            <a:pPr marL="228600" marR="0" lvl="0" indent="279400" algn="l" defTabSz="914400" rtl="0" eaLnBrk="1" fontAlgn="auto" latinLnBrk="0" hangingPunct="1">
              <a:lnSpc>
                <a:spcPct val="107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FFFFFF"/>
                </a:solidFill>
                <a:effectLst/>
                <a:uLnTx/>
                <a:uFillTx/>
                <a:latin typeface="Tw Cen MT" panose="020B0602020104020603" pitchFamily="34" charset="0"/>
                <a:ea typeface="PMingLiU" panose="02020500000000000000" pitchFamily="18" charset="-120"/>
                <a:cs typeface="Times New Roman" panose="02020603050405020304" pitchFamily="18" charset="0"/>
                <a:hlinkClick r:id="rId7">
                  <a:extLst>
                    <a:ext uri="{A12FA001-AC4F-418D-AE19-62706E023703}">
                      <ahyp:hlinkClr xmlns:ahyp="http://schemas.microsoft.com/office/drawing/2018/hyperlinkcolor" xmlns="" val="tx"/>
                    </a:ext>
                  </a:extLst>
                </a:hlinkClick>
              </a:rPr>
              <a:t>https://www.mbaskool.com/brandguide/consumer-electronics/17625-sony.html</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PMingLiU" panose="02020500000000000000" pitchFamily="18" charset="-120"/>
              <a:cs typeface="Times New Roman" panose="02020603050405020304" pitchFamily="18" charset="0"/>
            </a:endParaRPr>
          </a:p>
        </p:txBody>
      </p:sp>
      <p:pic>
        <p:nvPicPr>
          <p:cNvPr id="10" name="Picture 9">
            <a:extLst>
              <a:ext uri="{FF2B5EF4-FFF2-40B4-BE49-F238E27FC236}">
                <a16:creationId xmlns:a16="http://schemas.microsoft.com/office/drawing/2014/main" xmlns="" id="{DA6E2047-89DB-4FC9-8A18-5F75FEC870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125" y="106832"/>
            <a:ext cx="2676376" cy="859611"/>
          </a:xfrm>
          <a:prstGeom prst="rect">
            <a:avLst/>
          </a:prstGeom>
        </p:spPr>
      </p:pic>
      <p:pic>
        <p:nvPicPr>
          <p:cNvPr id="7" name="Picture 6" descr="A picture containing object&#10;&#10;Description automatically generated">
            <a:extLst>
              <a:ext uri="{FF2B5EF4-FFF2-40B4-BE49-F238E27FC236}">
                <a16:creationId xmlns:a16="http://schemas.microsoft.com/office/drawing/2014/main" xmlns="" id="{2DDCCA21-9D74-439C-A3A1-0738127543F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24045" y="3850704"/>
            <a:ext cx="6699867" cy="2549218"/>
          </a:xfrm>
          <a:prstGeom prst="rect">
            <a:avLst/>
          </a:prstGeom>
        </p:spPr>
      </p:pic>
    </p:spTree>
    <p:extLst>
      <p:ext uri="{BB962C8B-B14F-4D97-AF65-F5344CB8AC3E}">
        <p14:creationId xmlns:p14="http://schemas.microsoft.com/office/powerpoint/2010/main" val="1416151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E2DD4F6-7551-4752-A059-69344EE7F6A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7" name="Picture 6">
            <a:extLst>
              <a:ext uri="{FF2B5EF4-FFF2-40B4-BE49-F238E27FC236}">
                <a16:creationId xmlns:a16="http://schemas.microsoft.com/office/drawing/2014/main" xmlns="" id="{E5BCC861-0256-4EF4-97BE-803F153F11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20" y="103000"/>
            <a:ext cx="3993226" cy="859611"/>
          </a:xfrm>
          <a:prstGeom prst="rect">
            <a:avLst/>
          </a:prstGeom>
        </p:spPr>
      </p:pic>
      <p:sp>
        <p:nvSpPr>
          <p:cNvPr id="3" name="Rectangle 2">
            <a:extLst>
              <a:ext uri="{FF2B5EF4-FFF2-40B4-BE49-F238E27FC236}">
                <a16:creationId xmlns:a16="http://schemas.microsoft.com/office/drawing/2014/main" xmlns="" id="{D757ECBC-DB57-4096-B744-F87B50E5D3CE}"/>
              </a:ext>
            </a:extLst>
          </p:cNvPr>
          <p:cNvSpPr/>
          <p:nvPr/>
        </p:nvSpPr>
        <p:spPr>
          <a:xfrm>
            <a:off x="226989" y="709751"/>
            <a:ext cx="8084253" cy="59093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Akio Morita was born in 1921 in the city of Nagoya, Japan, where his family had been sake brewers since the sixteenth century. It was expected that Akio, the oldest son, would step into the business but the boy was more interested in electronics than in brewing. He studied Physics at Osaka Imperial </a:t>
            </a:r>
            <a:r>
              <a:rPr lang="en-US" dirty="0">
                <a:solidFill>
                  <a:prstClr val="white"/>
                </a:solidFill>
                <a:latin typeface="Tw Cen MT" panose="020B0602020104020603" pitchFamily="34" charset="0"/>
              </a:rPr>
              <a:t>University and graduated in 1944.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white"/>
              </a:solidFill>
              <a:latin typeface="Tw Cen MT" panose="020B06020201040206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Tw Cen MT" panose="020B0602020104020603" pitchFamily="34" charset="0"/>
              </a:rPr>
              <a:t>Two years later, he and his partner, Masaru Ibuka, whose decided to form a business together. They founded Tokyo Telecommunications Engineering Corporation with approximately 20 employees and initial capital of ¥190,000. The main objective of the company was to design and create innovative products which would benefit the people. Many products that have been launched throughout Sony's history can be credited to Morita's creativity and innovative ideas. His ideas gave birth to totally new lifestyles and cultures, and this is evident from such products as the Walkman and the video cassette recorder.</a:t>
            </a:r>
          </a:p>
          <a:p>
            <a:pPr lvl="0"/>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lvl="0"/>
            <a:r>
              <a:rPr lang="en-US" dirty="0">
                <a:solidFill>
                  <a:prstClr val="white"/>
                </a:solidFill>
                <a:latin typeface="Tw Cen MT" panose="020B0602020104020603" pitchFamily="34" charset="0"/>
              </a:rPr>
              <a:t>In 1958, the company's drive to expand its business globally is apparent in the decision to change its corporate name to Sony. A decision that was not well received either within or outside the company because it had already become widely known.</a:t>
            </a:r>
          </a:p>
          <a:p>
            <a:pPr lvl="0"/>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lvl="0"/>
            <a:r>
              <a:rPr lang="en-US" dirty="0">
                <a:solidFill>
                  <a:prstClr val="white"/>
                </a:solidFill>
                <a:latin typeface="Tw Cen MT" panose="020B0602020104020603" pitchFamily="34" charset="0"/>
              </a:rPr>
              <a:t>He died of pneumonia in Tokyo in 1999, at the age of 78. His legacy lives on in the company he founded, the company that continues to be one of the world’s most renowned manufacturers of consumer electronics.</a:t>
            </a:r>
          </a:p>
        </p:txBody>
      </p:sp>
      <p:pic>
        <p:nvPicPr>
          <p:cNvPr id="6" name="Picture 5" descr="A person wearing a suit and tie&#10;&#10;Description automatically generated">
            <a:extLst>
              <a:ext uri="{FF2B5EF4-FFF2-40B4-BE49-F238E27FC236}">
                <a16:creationId xmlns:a16="http://schemas.microsoft.com/office/drawing/2014/main" xmlns="" id="{12A3F6D1-A131-4E43-BE7F-05E9D109D6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1638" y="814546"/>
            <a:ext cx="3132865" cy="3700235"/>
          </a:xfrm>
          <a:prstGeom prst="rect">
            <a:avLst/>
          </a:prstGeom>
        </p:spPr>
      </p:pic>
      <p:sp>
        <p:nvSpPr>
          <p:cNvPr id="10" name="Slide Number Placeholder 3">
            <a:extLst>
              <a:ext uri="{FF2B5EF4-FFF2-40B4-BE49-F238E27FC236}">
                <a16:creationId xmlns:a16="http://schemas.microsoft.com/office/drawing/2014/main" xmlns="" id="{9F0C13D6-DA7C-4025-A0D5-E475B84D200F}"/>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4</a:t>
            </a:r>
          </a:p>
        </p:txBody>
      </p:sp>
    </p:spTree>
    <p:extLst>
      <p:ext uri="{BB962C8B-B14F-4D97-AF65-F5344CB8AC3E}">
        <p14:creationId xmlns:p14="http://schemas.microsoft.com/office/powerpoint/2010/main" val="3781238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B081D858-97DA-4219-A01D-1C43DBFD9D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85062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E2DD4F6-7551-4752-A059-69344EE7F6A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4" name="Picture 3">
            <a:extLst>
              <a:ext uri="{FF2B5EF4-FFF2-40B4-BE49-F238E27FC236}">
                <a16:creationId xmlns:a16="http://schemas.microsoft.com/office/drawing/2014/main" xmlns="" id="{53FE66D7-FBEC-4845-ADCA-5562E4EDC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49" y="102205"/>
            <a:ext cx="4365114" cy="859611"/>
          </a:xfrm>
          <a:prstGeom prst="rect">
            <a:avLst/>
          </a:prstGeom>
        </p:spPr>
      </p:pic>
      <p:sp>
        <p:nvSpPr>
          <p:cNvPr id="9" name="Rectangle 8">
            <a:extLst>
              <a:ext uri="{FF2B5EF4-FFF2-40B4-BE49-F238E27FC236}">
                <a16:creationId xmlns:a16="http://schemas.microsoft.com/office/drawing/2014/main" xmlns="" id="{655EF2BC-7427-45FD-8D6C-10ADCD0E3530}"/>
              </a:ext>
            </a:extLst>
          </p:cNvPr>
          <p:cNvSpPr/>
          <p:nvPr/>
        </p:nvSpPr>
        <p:spPr>
          <a:xfrm>
            <a:off x="219630" y="709751"/>
            <a:ext cx="8084253" cy="5909310"/>
          </a:xfrm>
          <a:prstGeom prst="rect">
            <a:avLst/>
          </a:prstGeom>
        </p:spPr>
        <p:txBody>
          <a:bodyPr wrap="square">
            <a:spAutoFit/>
          </a:bodyPr>
          <a:lstStyle/>
          <a:p>
            <a:pPr lvl="0">
              <a:defRPr/>
            </a:pPr>
            <a:r>
              <a:rPr lang="en-US" dirty="0">
                <a:solidFill>
                  <a:prstClr val="white"/>
                </a:solidFill>
                <a:latin typeface="Tw Cen MT" panose="020B0602020104020603" pitchFamily="34" charset="0"/>
              </a:rPr>
              <a:t>Masaru Ibuka was born in 1908 in Nikkō City, Japan.</a:t>
            </a:r>
          </a:p>
          <a:p>
            <a:pPr lvl="0">
              <a:defRPr/>
            </a:pPr>
            <a:endParaRPr lang="en-US" dirty="0">
              <a:solidFill>
                <a:prstClr val="white"/>
              </a:solidFill>
              <a:latin typeface="Tw Cen MT" panose="020B0602020104020603" pitchFamily="34" charset="0"/>
            </a:endParaRPr>
          </a:p>
          <a:p>
            <a:pPr lvl="0">
              <a:defRPr/>
            </a:pPr>
            <a:r>
              <a:rPr lang="en-US" dirty="0">
                <a:solidFill>
                  <a:prstClr val="white"/>
                </a:solidFill>
                <a:latin typeface="Tw Cen MT" panose="020B0602020104020603" pitchFamily="34" charset="0"/>
              </a:rPr>
              <a:t>After graduating from the Faculty of Science and Engineering at Waseda University in 1933, he entered Photo Chemistry Laboratory Company Limited, which processed movie film. He later served in the Imperial Japanese Navy during World War II, being a member of the Imperial Navy Wartime Research Committee.</a:t>
            </a:r>
          </a:p>
          <a:p>
            <a:pPr lvl="0">
              <a:defRPr/>
            </a:pPr>
            <a:endParaRPr lang="en-US" dirty="0">
              <a:solidFill>
                <a:prstClr val="white"/>
              </a:solidFill>
              <a:latin typeface="Tw Cen MT" panose="020B0602020104020603" pitchFamily="34" charset="0"/>
            </a:endParaRPr>
          </a:p>
          <a:p>
            <a:pPr lvl="0">
              <a:defRPr/>
            </a:pPr>
            <a:r>
              <a:rPr lang="en-US" dirty="0">
                <a:solidFill>
                  <a:prstClr val="white"/>
                </a:solidFill>
                <a:latin typeface="Tw Cen MT" panose="020B0602020104020603" pitchFamily="34" charset="0"/>
              </a:rPr>
              <a:t>In 1946, he left the company, and co-founded Tokyo Telecommunications Engineering Corporation along with Akio Morita, afterwards in 1958 renamed Sony Corporation. They developed various new products which opened up new vistas of the future. Ibuka was instrumental in securing the licensing of transistor technology to Sony from Bell Labs in the 1950s, thus making Sony one of the first companies to apply transistor technology to non-military uses. For example, TR-55, television, videocassette recorder (VCR) and Walkman.</a:t>
            </a:r>
          </a:p>
          <a:p>
            <a:pPr lvl="0">
              <a:defRPr/>
            </a:pP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a:p>
            <a:pPr lvl="0">
              <a:defRPr/>
            </a:pPr>
            <a:r>
              <a:rPr lang="en-US" dirty="0">
                <a:solidFill>
                  <a:prstClr val="white"/>
                </a:solidFill>
                <a:latin typeface="Tw Cen MT" panose="020B0602020104020603" pitchFamily="34" charset="0"/>
              </a:rPr>
              <a:t>He served as president of Sony from 1950 to 1971, and then served as chairman of Sony between 1971 and 1976. He received an honorary doctorate from Waseda University in 1979. Named a Person of Cultural Merit in 1987, he was also awarded the Order of Culture in 1992 and the Grand Cordon of the Order of the Paulownia Flowers, first class, in 1997. Meanwhile, he died at home in Tokyo, at the age of 89. The cause of death was heart failure.</a:t>
            </a: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p:txBody>
      </p:sp>
      <p:pic>
        <p:nvPicPr>
          <p:cNvPr id="7" name="Picture 6" descr="A person wearing a suit and tie smiling at the camera&#10;&#10;Description automatically generated">
            <a:extLst>
              <a:ext uri="{FF2B5EF4-FFF2-40B4-BE49-F238E27FC236}">
                <a16:creationId xmlns:a16="http://schemas.microsoft.com/office/drawing/2014/main" xmlns="" id="{A8217239-6A8D-455C-9751-E2BCA5EAF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1638" y="814547"/>
            <a:ext cx="3132865" cy="3700234"/>
          </a:xfrm>
          <a:prstGeom prst="rect">
            <a:avLst/>
          </a:prstGeom>
        </p:spPr>
      </p:pic>
      <p:sp>
        <p:nvSpPr>
          <p:cNvPr id="6" name="Slide Number Placeholder 3">
            <a:extLst>
              <a:ext uri="{FF2B5EF4-FFF2-40B4-BE49-F238E27FC236}">
                <a16:creationId xmlns:a16="http://schemas.microsoft.com/office/drawing/2014/main" xmlns="" id="{72E71EB5-0B54-442F-8102-4925ED64AFC1}"/>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6</a:t>
            </a:r>
          </a:p>
        </p:txBody>
      </p:sp>
    </p:spTree>
    <p:extLst>
      <p:ext uri="{BB962C8B-B14F-4D97-AF65-F5344CB8AC3E}">
        <p14:creationId xmlns:p14="http://schemas.microsoft.com/office/powerpoint/2010/main" val="3677533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EAE1053-41B6-49ED-A492-C543B9C93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0474"/>
            <a:ext cx="12192000" cy="6827520"/>
          </a:xfrm>
          <a:prstGeom prst="rect">
            <a:avLst/>
          </a:prstGeom>
        </p:spPr>
      </p:pic>
      <p:pic>
        <p:nvPicPr>
          <p:cNvPr id="8" name="Picture 7">
            <a:extLst>
              <a:ext uri="{FF2B5EF4-FFF2-40B4-BE49-F238E27FC236}">
                <a16:creationId xmlns:a16="http://schemas.microsoft.com/office/drawing/2014/main" xmlns="" id="{A9A08113-8DCD-49CC-B3FC-31F4965177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27" y="110781"/>
            <a:ext cx="4048095" cy="859611"/>
          </a:xfrm>
          <a:prstGeom prst="rect">
            <a:avLst/>
          </a:prstGeom>
        </p:spPr>
      </p:pic>
      <p:sp>
        <p:nvSpPr>
          <p:cNvPr id="3" name="Rectangle 2">
            <a:extLst>
              <a:ext uri="{FF2B5EF4-FFF2-40B4-BE49-F238E27FC236}">
                <a16:creationId xmlns:a16="http://schemas.microsoft.com/office/drawing/2014/main" xmlns="" id="{D757ECBC-DB57-4096-B744-F87B50E5D3CE}"/>
              </a:ext>
            </a:extLst>
          </p:cNvPr>
          <p:cNvSpPr/>
          <p:nvPr/>
        </p:nvSpPr>
        <p:spPr>
          <a:xfrm>
            <a:off x="226990" y="814545"/>
            <a:ext cx="7131756" cy="4801314"/>
          </a:xfrm>
          <a:prstGeom prst="rect">
            <a:avLst/>
          </a:prstGeom>
        </p:spPr>
        <p:txBody>
          <a:bodyPr wrap="square">
            <a:spAutoFit/>
          </a:bodyPr>
          <a:lstStyle/>
          <a:p>
            <a:pPr lvl="0">
              <a:defRPr/>
            </a:pPr>
            <a:r>
              <a:rPr lang="en-US" dirty="0">
                <a:solidFill>
                  <a:prstClr val="white"/>
                </a:solidFill>
                <a:latin typeface="Tw Cen MT" panose="020B0602020104020603" pitchFamily="34" charset="0"/>
              </a:rPr>
              <a:t>Sony Corporation (Tokyo Telecommunications Engineering Corporation for the predecessor), incorporated on May 7, 1946, is engaged in the development, design, manufacture and sale of various kinds of electronic equipment, instruments and devices for consumer, professional and industrial markets, as well as game consoles and software.</a:t>
            </a:r>
          </a:p>
          <a:p>
            <a:pPr lvl="0">
              <a:defRPr/>
            </a:pPr>
            <a:endParaRPr lang="en-US" dirty="0">
              <a:solidFill>
                <a:prstClr val="white"/>
              </a:solidFill>
              <a:latin typeface="Tw Cen MT" panose="020B0602020104020603" pitchFamily="34" charset="0"/>
            </a:endParaRPr>
          </a:p>
          <a:p>
            <a:pPr lvl="0">
              <a:defRPr/>
            </a:pPr>
            <a:r>
              <a:rPr lang="en-US" dirty="0">
                <a:solidFill>
                  <a:prstClr val="white"/>
                </a:solidFill>
                <a:latin typeface="Tw Cen MT" panose="020B0602020104020603" pitchFamily="34" charset="0"/>
              </a:rPr>
              <a:t>The Company's segments include Mobile Communications, Game &amp; Network Services, Imaging Products &amp; Solutions, Home Entertainment &amp; Sound, Semiconductors, Component, Films, Music, Financial Services and All Other. It is engaged in the production, acquisition and distribution of motion pictures and television programming and the operation of television and digital networks. It is also engaged in the development, production, manufacture and distribution of recorded music and the management and licensing of the words and music of songs. It is also engaged in various financial services businesses, including life and non-life insurance operations, through its Japanese insurance subsidiaries and banking operations through a Japanese banking subsidiary.</a:t>
            </a: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p:txBody>
      </p:sp>
      <p:sp>
        <p:nvSpPr>
          <p:cNvPr id="4" name="Rectangle 3">
            <a:extLst>
              <a:ext uri="{FF2B5EF4-FFF2-40B4-BE49-F238E27FC236}">
                <a16:creationId xmlns:a16="http://schemas.microsoft.com/office/drawing/2014/main" xmlns="" id="{D71F3E84-1B2D-403C-A2CF-6B7109C2CC08}"/>
              </a:ext>
            </a:extLst>
          </p:cNvPr>
          <p:cNvSpPr/>
          <p:nvPr/>
        </p:nvSpPr>
        <p:spPr>
          <a:xfrm>
            <a:off x="7532382" y="6043455"/>
            <a:ext cx="1052104" cy="369332"/>
          </a:xfrm>
          <a:prstGeom prst="rect">
            <a:avLst/>
          </a:prstGeom>
        </p:spPr>
        <p:txBody>
          <a:bodyPr wrap="square">
            <a:spAutoFit/>
          </a:bodyPr>
          <a:lstStyle/>
          <a:p>
            <a:r>
              <a:rPr lang="en-US" dirty="0">
                <a:latin typeface="Tw Cen MT" panose="020B0602020104020603" pitchFamily="34" charset="0"/>
              </a:rPr>
              <a:t>Sony City</a:t>
            </a:r>
          </a:p>
        </p:txBody>
      </p:sp>
      <p:pic>
        <p:nvPicPr>
          <p:cNvPr id="5" name="Picture 4" descr="A tall building in a city&#10;&#10;Description automatically generated">
            <a:extLst>
              <a:ext uri="{FF2B5EF4-FFF2-40B4-BE49-F238E27FC236}">
                <a16:creationId xmlns:a16="http://schemas.microsoft.com/office/drawing/2014/main" xmlns="" id="{804F6DE8-01ED-44E1-BA84-EEE2ACE4E1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1762" y="814545"/>
            <a:ext cx="4130795" cy="5253295"/>
          </a:xfrm>
          <a:prstGeom prst="rect">
            <a:avLst/>
          </a:prstGeom>
        </p:spPr>
      </p:pic>
      <p:sp>
        <p:nvSpPr>
          <p:cNvPr id="7" name="Slide Number Placeholder 3">
            <a:extLst>
              <a:ext uri="{FF2B5EF4-FFF2-40B4-BE49-F238E27FC236}">
                <a16:creationId xmlns:a16="http://schemas.microsoft.com/office/drawing/2014/main" xmlns="" id="{0C71AF56-EEF2-4D6E-8C32-9CD11599C890}"/>
              </a:ext>
            </a:extLst>
          </p:cNvPr>
          <p:cNvSpPr>
            <a:spLocks noGrp="1"/>
          </p:cNvSpPr>
          <p:nvPr>
            <p:ph type="sldNum" sz="quarter" idx="12"/>
          </p:nvPr>
        </p:nvSpPr>
        <p:spPr>
          <a:xfrm>
            <a:off x="11332028" y="6266760"/>
            <a:ext cx="544285" cy="329983"/>
          </a:xfrm>
        </p:spPr>
        <p:txBody>
          <a:bodyPr/>
          <a:lstStyle/>
          <a:p>
            <a:r>
              <a:rPr lang="en-US" sz="1400" dirty="0">
                <a:latin typeface="Times New Roman" panose="02020603050405020304" pitchFamily="18" charset="0"/>
                <a:cs typeface="Times New Roman" panose="02020603050405020304" pitchFamily="18" charset="0"/>
              </a:rPr>
              <a:t>7</a:t>
            </a:r>
          </a:p>
        </p:txBody>
      </p:sp>
    </p:spTree>
    <p:extLst>
      <p:ext uri="{BB962C8B-B14F-4D97-AF65-F5344CB8AC3E}">
        <p14:creationId xmlns:p14="http://schemas.microsoft.com/office/powerpoint/2010/main" val="3251655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1761</TotalTime>
  <Words>3164</Words>
  <Application>Microsoft Office PowerPoint</Application>
  <PresentationFormat>Custom</PresentationFormat>
  <Paragraphs>478</Paragraphs>
  <Slides>56</Slides>
  <Notes>0</Notes>
  <HiddenSlides>0</HiddenSlides>
  <MMClips>0</MMClips>
  <ScaleCrop>false</ScaleCrop>
  <HeadingPairs>
    <vt:vector size="4" baseType="variant">
      <vt:variant>
        <vt:lpstr>Theme</vt:lpstr>
      </vt:variant>
      <vt:variant>
        <vt:i4>2</vt:i4>
      </vt:variant>
      <vt:variant>
        <vt:lpstr>Slide Titles</vt:lpstr>
      </vt:variant>
      <vt:variant>
        <vt:i4>56</vt:i4>
      </vt:variant>
    </vt:vector>
  </HeadingPairs>
  <TitlesOfParts>
    <vt:vector size="58" baseType="lpstr">
      <vt:lpstr>Office Theme</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哥 Laughing</dc:creator>
  <cp:lastModifiedBy>Liu Wai Keung</cp:lastModifiedBy>
  <cp:revision>39</cp:revision>
  <dcterms:created xsi:type="dcterms:W3CDTF">2019-03-03T15:32:59Z</dcterms:created>
  <dcterms:modified xsi:type="dcterms:W3CDTF">2019-03-07T14:13:33Z</dcterms:modified>
</cp:coreProperties>
</file>